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charts/chart1.xml" ContentType="application/vnd.openxmlformats-officedocument.drawingml.chart+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9e379c18-b9c0-6a38-2bfe-c757704147d1}">
          <p14:sldIdLst>
            <p14:sldId id="256"/>
          </p14:sldIdLst>
        </p14:section>
        <p14:section name="Problem" id="{f480f920-a6ab-cb6b-9a2b-51312854b517}">
          <p14:sldIdLst>
            <p14:sldId id="257"/>
            <p14:sldId id="258"/>
          </p14:sldIdLst>
        </p14:section>
        <p14:section name="Opening in the market" id="{62d76479-3e85-d8d6-d4af-ce4f8846273f}">
          <p14:sldIdLst>
            <p14:sldId id="259"/>
            <p14:sldId id="260"/>
          </p14:sldIdLst>
        </p14:section>
        <p14:section name="Meet Tandem" id="{cc267dc4-7262-ab07-f788-16221a7bfbe1}">
          <p14:sldIdLst>
            <p14:sldId id="261"/>
            <p14:sldId id="262"/>
          </p14:sldIdLst>
        </p14:section>
        <p14:section name="Product" id="{b5d76351-9948-0412-7084-1de53f45c7af}">
          <p14:sldIdLst>
            <p14:sldId id="263"/>
            <p14:sldId id="264"/>
            <p14:sldId id="265"/>
          </p14:sldIdLst>
        </p14:section>
        <p14:section name="Data" id="{87d8d640-952f-1303-6be0-ef19f32eff16}">
          <p14:sldIdLst>
            <p14:sldId id="266"/>
            <p14:sldId id="267"/>
          </p14:sldIdLst>
        </p14:section>
        <p14:section name="Business" id="{de902c6b-e56c-e264-3ff8-273895627006}">
          <p14:sldIdLst>
            <p14:sldId id="268"/>
            <p14:sldId id="269"/>
            <p14:sldId id="270"/>
          </p14:sldIdLst>
        </p14:section>
        <p14:section name="Close" id="{e62db912-64da-0a7d-1c13-a511510fbc19}">
          <p14:sldIdLst>
            <p14:sldId id="27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400" b="0" i="0" u="none" strike="noStrike">
                <a:solidFill>
                  <a:srgbClr val="15201D"/>
                </a:solidFill>
                <a:latin typeface="+mn-lt"/>
              </a:defRPr>
            </a:pPr>
            <a:r>
              <a:rPr sz="1400" b="0" i="0" u="none" strike="noStrike">
                <a:solidFill>
                  <a:srgbClr val="15201D"/>
                </a:solidFill>
                <a:latin typeface="+mn-lt"/>
              </a:rPr>
              <a:t>Replacements per year the dealer wins, out of 53</a:t>
            </a:r>
          </a:p>
        </c:rich>
      </c:tx>
      <c:layout/>
      <c:overlay val="0"/>
    </c:title>
    <c:autoTitleDeleted val="0"/>
    <c:plotArea>
      <c:layout/>
      <c:barChart>
        <c:barDir val="col"/>
        <c:grouping val="clustered"/>
        <c:varyColors val="0"/>
        <c:ser>
          <c:idx val="0"/>
          <c:order val="0"/>
          <c:tx>
            <c:strRef>
              <c:f>Sheet1!$B$1</c:f>
              <c:strCache>
                <c:ptCount val="1"/>
                <c:pt idx="0">
                  <c:v>Replacements the dealer wins</c:v>
                </c:pt>
              </c:strCache>
            </c:strRef>
          </c:tx>
          <c:spPr>
            <a:solidFill>
              <a:srgbClr val="DD5B26"/>
            </a:solidFill>
            <a:effectLst/>
          </c:spPr>
          <c:invertIfNegative val="0"/>
          <c:dLbls>
            <c:numFmt formatCode="#,##0" sourceLinked="0"/>
            <c:txPr>
              <a:bodyPr/>
              <a:lstStyle/>
              <a:p>
                <a:pPr>
                  <a:defRPr b="0" i="0" strike="noStrike" sz="1400" u="none">
                    <a:solidFill>
                      <a:srgbClr val="15201D"/>
                    </a:solidFill>
                    <a:latin typeface="+mn-lt"/>
                  </a:defRPr>
                </a:pPr>
              </a:p>
            </c:txPr>
            <c:showLegendKey val="0"/>
            <c:showVal val="1"/>
            <c:showCatName val="0"/>
            <c:showSerName val="0"/>
            <c:showPercent val="0"/>
            <c:showBubbleSize val="0"/>
            <c:showLeaderLines val="0"/>
          </c:dLbls>
          <c:cat>
            <c:multiLvlStrRef>
              <c:f>Sheet1!$A$2:$A$3</c:f>
              <c:multiLvlStrCache>
                <c:ptCount val="2"/>
                <c:lvl>
                  <c:pt idx="0">
                    <c:v>Before Tandem</c:v>
                  </c:pt>
                  <c:pt idx="1">
                    <c:v>With Tandem (target)</c:v>
                  </c:pt>
                </c:lvl>
              </c:multiLvlStrCache>
            </c:multiLvlStrRef>
          </c:cat>
          <c:val>
            <c:numRef>
              <c:f>Sheet1!$B$2:$B$3</c:f>
              <c:numCache>
                <c:formatCode>General</c:formatCode>
                <c:ptCount val="2"/>
                <c:pt idx="0">
                  <c:v>11</c:v>
                </c:pt>
                <c:pt idx="1">
                  <c:v>24</c:v>
                </c:pt>
              </c:numCache>
            </c:numRef>
          </c:val>
        </c:ser>
        <c:dLbls>
          <c:numFmt formatCode="#,##0" sourceLinked="0"/>
          <c:txPr>
            <a:bodyPr/>
            <a:lstStyle/>
            <a:p>
              <a:pPr>
                <a:defRPr b="0" i="0" strike="noStrike" sz="1400" u="none">
                  <a:solidFill>
                    <a:srgbClr val="15201D"/>
                  </a:solidFill>
                  <a:latin typeface="+mn-lt"/>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5B6A66"/>
                </a:solidFill>
                <a:latin typeface="+mn-lt"/>
              </a:defRPr>
            </a:pPr>
            <a:endParaRPr lang="en-US"/>
          </a:p>
        </c:txPr>
        <c:crossAx val="2094734552"/>
        <c:crosses val="autoZero"/>
        <c:auto val="1"/>
        <c:lblAlgn val="ctr"/>
        <c:noMultiLvlLbl val="1"/>
      </c:catAx>
      <c:valAx>
        <c:axId val="2094734552"/>
        <c:scaling>
          <c:orientation val="minMax"/>
          <c:max val="30"/>
        </c:scaling>
        <c:delete val="0"/>
        <c:axPos val="l"/>
        <c:majorGridlines>
          <c:spPr>
            <a:ln w="6350" cap="flat">
              <a:solidFill>
                <a:srgbClr val="D5DBD9"/>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5B6A66"/>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Tandem is a free app that keeps a business, its dealer, and its lender in sync on every work truck. The lender sponsors it, dealers hand it out, and owners and drivers use it every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Fleet management companies sit between the truck and the dealer. The dealer makes one sale, then loses the service work, the next truck, and the financing.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fee is small, but they add up. Software is pushing fleet pricing down fast. Tandem starts at zero and wins on convenience.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three groups know that whoever tracks the truck wins the next sale. Nobody has won the small-fleet market yet, so whoever moves first with a strong partner sets the terms.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Automakers are building single-brand versions. The rules on vehicle data just got clearer. There is room right now for an every-brand app backed by a lender.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name out loud here. A tandem axle is two axles carrying one load. Owners and drivers ride on one axle. The dealer and lender ride on the other. Neither pulls alone.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 with her model. Fleet Cycling decides when each truck should be replaced. Tandem is how the owner, driver, dealer, and lender all act on that moment together. Valuation feeds are mocked in the demo.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fuel log tapped in at 7 a.m. becomes a cost for the owner, a service lead for the dealer, and a future loan for the lender. No hardware needed, because drivers can log from their phone.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demo's main path. In the driver app, try logging miles below the last reading or more fuel than the tank holds to see the checks.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convenience slide. Each person opens Tandem and sees exactly what they need to act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data is a second business. The sponsor lender is its first customer: better truck values and replacement timing help price every commercial loan.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 with free and easy. Mention the sharing choices as reassurance, not as the headline.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sample numbers, not results. The pilot's main job is to replace the 45% target with a real number. Extra service work and Index sales come on top.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goes first because the idea came from inside a lender. E is fully separate. B only with clear permission. Not legal advice.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gate number is a proposal. Agree it with the sponsor before day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 ask, then walk them through the replace-at-the-right-time tour in the demo.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andem Dark Title">
    <p:bg>
      <p:bgPr>
        <a:solidFill>
          <a:schemeClr val="tx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1737360"/>
            <a:ext cx="10698480" cy="1828800"/>
          </a:xfrm>
          <a:prstGeom prst="rect">
            <a:avLst/>
          </a:prstGeom>
          <a:noFill/>
          <a:ln/>
        </p:spPr>
        <p:txBody>
          <a:bodyPr wrap="square" rtlCol="0"/>
          <a:lstStyle>
            <a:lvl1pPr algn="l" indent="0" marL="0">
              <a:buNone/>
              <a:defRPr lang="en-US" sz="9600" b="1" dirty="0">
                <a:solidFill>
                  <a:schemeClr val="bg1"/>
                </a:solidFill>
              </a:defRPr>
            </a:lvl1pPr>
          </a:lstStyle>
          <a:p>
            <a:pPr algn="l" indent="0" marL="0">
              <a:buNone/>
            </a:pPr>
            <a:r>
              <a:rPr lang="en-US" sz="9600" b="1" dirty="0">
                <a:solidFill>
                  <a:schemeClr val="bg1"/>
                </a:solidFill>
              </a:rPr>
              <a:t>Title</a:t>
            </a:r>
            <a:endParaRPr lang="en-US" sz="9600" dirty="0"/>
          </a:p>
        </p:txBody>
      </p:sp>
      <p:sp>
        <p:nvSpPr>
          <p:cNvPr id="3" name="Text 0"/>
          <p:cNvSpPr/>
          <p:nvPr>
            <p:ph idx="101" type="body" hasCustomPrompt="1"/>
          </p:nvPr>
        </p:nvSpPr>
        <p:spPr>
          <a:xfrm>
            <a:off x="731520" y="3703320"/>
            <a:ext cx="9601200" cy="914400"/>
          </a:xfrm>
          <a:prstGeom prst="rect">
            <a:avLst/>
          </a:prstGeom>
          <a:noFill/>
          <a:ln/>
        </p:spPr>
        <p:txBody>
          <a:bodyPr wrap="square" rtlCol="0"/>
          <a:lstStyle>
            <a:lvl1pPr indent="0" marL="0">
              <a:buNone/>
              <a:defRPr lang="en-US" sz="2000" dirty="0">
                <a:solidFill>
                  <a:schemeClr val="bg2"/>
                </a:solidFill>
              </a:defRPr>
            </a:lvl1pPr>
          </a:lstStyle>
          <a:p>
            <a:pPr indent="0" marL="0">
              <a:buNone/>
            </a:pPr>
            <a:r>
              <a:rPr lang="en-US" sz="2000" dirty="0">
                <a:solidFill>
                  <a:schemeClr val="bg2"/>
                </a:solidFill>
              </a:rPr>
              <a:t>Subtitle</a:t>
            </a:r>
            <a:endParaRPr lang="en-US" sz="20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andem 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9418320" cy="82296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r>
              <a:rPr lang="en-US" sz="3400" b="1" dirty="0">
                <a:solidFill>
                  <a:schemeClr val="tx1"/>
                </a:solidFill>
              </a:rPr>
              <a:t>Title</a:t>
            </a:r>
            <a:endParaRPr lang="en-US" sz="3400" dirty="0"/>
          </a:p>
        </p:txBody>
      </p:sp>
      <p:pic>
        <p:nvPicPr>
          <p:cNvPr id="3" name="Image 0" descr="preencoded.png">    </p:cNvPr>
          <p:cNvPicPr>
            <a:picLocks noChangeAspect="1"/>
          </p:cNvPicPr>
          <p:nvPr/>
        </p:nvPicPr>
        <p:blipFill>
          <a:blip r:embed="rId1"/>
          <a:stretch>
            <a:fillRect/>
          </a:stretch>
        </p:blipFill>
        <p:spPr>
          <a:xfrm>
            <a:off x="10104120" y="566928"/>
            <a:ext cx="548640" cy="329184"/>
          </a:xfrm>
          <a:prstGeom prst="rect">
            <a:avLst/>
          </a:prstGeom>
        </p:spPr>
      </p:pic>
      <p:sp>
        <p:nvSpPr>
          <p:cNvPr id="4" name="Text 0"/>
          <p:cNvSpPr/>
          <p:nvPr/>
        </p:nvSpPr>
        <p:spPr>
          <a:xfrm>
            <a:off x="10716768" y="502920"/>
            <a:ext cx="1005840" cy="457200"/>
          </a:xfrm>
          <a:prstGeom prst="rect">
            <a:avLst/>
          </a:prstGeom>
          <a:noFill/>
          <a:ln/>
        </p:spPr>
        <p:txBody>
          <a:bodyPr wrap="square" lIns="0" tIns="0" rIns="0" bIns="0" rtlCol="0" anchor="ctr"/>
          <a:lstStyle/>
          <a:p>
            <a:pPr indent="0" marL="0">
              <a:buNone/>
            </a:pPr>
            <a:r>
              <a:rPr lang="en-US" sz="2000" b="1" dirty="0">
                <a:solidFill>
                  <a:schemeClr val="tx1"/>
                </a:solidFill>
                <a:latin typeface="Arial" pitchFamily="34" charset="0"/>
                <a:ea typeface="Arial" pitchFamily="34" charset="-122"/>
                <a:cs typeface="Arial" pitchFamily="34" charset="-120"/>
              </a:rPr>
              <a:t>Tandem</a:t>
            </a:r>
            <a:endParaRPr lang="en-US" sz="2000" dirty="0"/>
          </a:p>
        </p:txBody>
      </p:sp>
      <p:sp>
        <p:nvSpPr>
          <p:cNvPr id="5" name="Text 1"/>
          <p:cNvSpPr/>
          <p:nvPr/>
        </p:nvSpPr>
        <p:spPr>
          <a:xfrm>
            <a:off x="548640" y="6355080"/>
            <a:ext cx="5486400" cy="274320"/>
          </a:xfrm>
          <a:prstGeom prst="rect">
            <a:avLst/>
          </a:prstGeom>
          <a:noFill/>
          <a:ln/>
        </p:spPr>
        <p:txBody>
          <a:bodyPr wrap="square" lIns="0" tIns="0" rIns="0" bIns="0" rtlCol="0" anchor="ctr"/>
          <a:lstStyle/>
          <a:p>
            <a:pPr indent="0" marL="0">
              <a:buNone/>
            </a:pPr>
            <a:r>
              <a:rPr lang="en-US" sz="1100" b="1" dirty="0">
                <a:solidFill>
                  <a:schemeClr val="accent1"/>
                </a:solidFill>
                <a:latin typeface="Calibri" pitchFamily="34" charset="0"/>
                <a:ea typeface="Calibri" pitchFamily="34" charset="-122"/>
                <a:cs typeface="Calibri" pitchFamily="34" charset="-120"/>
              </a:rPr>
              <a:t>Tandem  ·  Pull together</a:t>
            </a:r>
            <a:endParaRPr lang="en-US" sz="11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andem Dark Content">
    <p:bg>
      <p:bgPr>
        <a:solidFill>
          <a:schemeClr val="tx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9418320" cy="822960"/>
          </a:xfrm>
          <a:prstGeom prst="rect">
            <a:avLst/>
          </a:prstGeom>
          <a:noFill/>
          <a:ln/>
        </p:spPr>
        <p:txBody>
          <a:bodyPr wrap="square" rtlCol="0"/>
          <a:lstStyle>
            <a:lvl1pPr algn="l" indent="0" marL="0">
              <a:buNone/>
              <a:defRPr lang="en-US" sz="3400" b="1" dirty="0">
                <a:solidFill>
                  <a:schemeClr val="bg1"/>
                </a:solidFill>
              </a:defRPr>
            </a:lvl1pPr>
          </a:lstStyle>
          <a:p>
            <a:pPr algn="l" indent="0" marL="0">
              <a:buNone/>
            </a:pPr>
            <a:r>
              <a:rPr lang="en-US" sz="3400" b="1" dirty="0">
                <a:solidFill>
                  <a:schemeClr val="bg1"/>
                </a:solidFill>
              </a:rPr>
              <a:t>Title</a:t>
            </a:r>
            <a:endParaRPr lang="en-US" sz="3400" dirty="0"/>
          </a:p>
        </p:txBody>
      </p:sp>
      <p:pic>
        <p:nvPicPr>
          <p:cNvPr id="3" name="Image 0" descr="preencoded.png">    </p:cNvPr>
          <p:cNvPicPr>
            <a:picLocks noChangeAspect="1"/>
          </p:cNvPicPr>
          <p:nvPr/>
        </p:nvPicPr>
        <p:blipFill>
          <a:blip r:embed="rId1"/>
          <a:stretch>
            <a:fillRect/>
          </a:stretch>
        </p:blipFill>
        <p:spPr>
          <a:xfrm>
            <a:off x="10104120" y="566928"/>
            <a:ext cx="548640" cy="329184"/>
          </a:xfrm>
          <a:prstGeom prst="rect">
            <a:avLst/>
          </a:prstGeom>
        </p:spPr>
      </p:pic>
      <p:sp>
        <p:nvSpPr>
          <p:cNvPr id="4" name="Text 0"/>
          <p:cNvSpPr/>
          <p:nvPr/>
        </p:nvSpPr>
        <p:spPr>
          <a:xfrm>
            <a:off x="10716768" y="502920"/>
            <a:ext cx="1005840" cy="457200"/>
          </a:xfrm>
          <a:prstGeom prst="rect">
            <a:avLst/>
          </a:prstGeom>
          <a:noFill/>
          <a:ln/>
        </p:spPr>
        <p:txBody>
          <a:bodyPr wrap="square" lIns="0" tIns="0" rIns="0" bIns="0" rtlCol="0" anchor="ctr"/>
          <a:lstStyle/>
          <a:p>
            <a:pPr indent="0" marL="0">
              <a:buNone/>
            </a:pPr>
            <a:r>
              <a:rPr lang="en-US" sz="2000" b="1" dirty="0">
                <a:solidFill>
                  <a:schemeClr val="bg1"/>
                </a:solidFill>
                <a:latin typeface="Arial" pitchFamily="34" charset="0"/>
                <a:ea typeface="Arial" pitchFamily="34" charset="-122"/>
                <a:cs typeface="Arial" pitchFamily="34" charset="-120"/>
              </a:rPr>
              <a:t>Tandem</a:t>
            </a:r>
            <a:endParaRPr lang="en-US" sz="2000" dirty="0"/>
          </a:p>
        </p:txBody>
      </p:sp>
      <p:sp>
        <p:nvSpPr>
          <p:cNvPr id="5" name="Text 1"/>
          <p:cNvSpPr/>
          <p:nvPr/>
        </p:nvSpPr>
        <p:spPr>
          <a:xfrm>
            <a:off x="548640" y="6355080"/>
            <a:ext cx="5486400" cy="274320"/>
          </a:xfrm>
          <a:prstGeom prst="rect">
            <a:avLst/>
          </a:prstGeom>
          <a:noFill/>
          <a:ln/>
        </p:spPr>
        <p:txBody>
          <a:bodyPr wrap="square" lIns="0" tIns="0" rIns="0" bIns="0" rtlCol="0" anchor="ctr"/>
          <a:lstStyle/>
          <a:p>
            <a:pPr indent="0" marL="0">
              <a:buNone/>
            </a:pPr>
            <a:r>
              <a:rPr lang="en-US" sz="1100" b="1" dirty="0">
                <a:solidFill>
                  <a:schemeClr val="accent1"/>
                </a:solidFill>
                <a:latin typeface="Calibri" pitchFamily="34" charset="0"/>
                <a:ea typeface="Calibri" pitchFamily="34" charset="-122"/>
                <a:cs typeface="Calibri" pitchFamily="34" charset="-120"/>
              </a:rPr>
              <a:t>Tandem  ·  Pull together</a:t>
            </a:r>
            <a:endParaRPr lang="en-US" sz="11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Axle mark axle"/>
          <p:cNvSpPr/>
          <p:nvPr/>
        </p:nvSpPr>
        <p:spPr>
          <a:xfrm>
            <a:off x="1051560" y="1188720"/>
            <a:ext cx="1280160" cy="91440"/>
          </a:xfrm>
          <a:prstGeom prst="rect">
            <a:avLst/>
          </a:prstGeom>
          <a:solidFill>
            <a:schemeClr val="bg1"/>
          </a:solidFill>
          <a:ln/>
        </p:spPr>
      </p:sp>
      <p:sp>
        <p:nvSpPr>
          <p:cNvPr id="3" name="Axle mark wheel 1"/>
          <p:cNvSpPr/>
          <p:nvPr/>
        </p:nvSpPr>
        <p:spPr>
          <a:xfrm>
            <a:off x="731520" y="914400"/>
            <a:ext cx="640080" cy="640080"/>
          </a:xfrm>
          <a:prstGeom prst="ellipse">
            <a:avLst/>
          </a:prstGeom>
          <a:solidFill>
            <a:schemeClr val="accent1"/>
          </a:solidFill>
          <a:ln/>
        </p:spPr>
      </p:sp>
      <p:sp>
        <p:nvSpPr>
          <p:cNvPr id="4" name="Axle mark wheel 2"/>
          <p:cNvSpPr/>
          <p:nvPr/>
        </p:nvSpPr>
        <p:spPr>
          <a:xfrm>
            <a:off x="2011680" y="914400"/>
            <a:ext cx="640080" cy="640080"/>
          </a:xfrm>
          <a:prstGeom prst="ellipse">
            <a:avLst/>
          </a:prstGeom>
          <a:solidFill>
            <a:schemeClr val="accent1"/>
          </a:solidFill>
          <a:ln/>
        </p:spPr>
      </p:sp>
      <p:sp>
        <p:nvSpPr>
          <p:cNvPr id="5" name="Text 0"/>
          <p:cNvSpPr/>
          <p:nvPr>
            <p:ph idx="100" type="title" hasCustomPrompt="1"/>
          </p:nvPr>
        </p:nvSpPr>
        <p:spPr>
          <a:xfrm>
            <a:off x="731520" y="1737360"/>
            <a:ext cx="10698480" cy="1828800"/>
          </a:xfrm>
          <a:prstGeom prst="rect">
            <a:avLst/>
          </a:prstGeom>
          <a:noFill/>
          <a:ln/>
        </p:spPr>
        <p:txBody>
          <a:bodyPr wrap="square" lIns="0" tIns="0" rIns="0" bIns="0" rtlCol="0" anchor="b"/>
          <a:lstStyle/>
          <a:p>
            <a:pPr algn="l" indent="0" marL="0">
              <a:buNone/>
            </a:pPr>
            <a:r>
              <a:rPr lang="en-US" sz="9600" b="1" dirty="0">
                <a:solidFill>
                  <a:schemeClr val="bg1"/>
                </a:solidFill>
              </a:rPr>
              <a:t>Tandem</a:t>
            </a:r>
            <a:endParaRPr lang="en-US" sz="9600" dirty="0"/>
          </a:p>
        </p:txBody>
      </p:sp>
      <p:sp>
        <p:nvSpPr>
          <p:cNvPr id="6" name="Text 0"/>
          <p:cNvSpPr/>
          <p:nvPr>
            <p:ph idx="101" type="body" hasCustomPrompt="1"/>
          </p:nvPr>
        </p:nvSpPr>
        <p:spPr>
          <a:xfrm>
            <a:off x="731520" y="3703320"/>
            <a:ext cx="9601200" cy="914400"/>
          </a:xfrm>
          <a:prstGeom prst="rect">
            <a:avLst/>
          </a:prstGeom>
          <a:noFill/>
          <a:ln/>
        </p:spPr>
        <p:txBody>
          <a:bodyPr wrap="square" lIns="0" tIns="0" rIns="0" bIns="0" rtlCol="0" anchor="t"/>
          <a:lstStyle/>
          <a:p>
            <a:pPr indent="0" marL="0">
              <a:buNone/>
            </a:pPr>
            <a:r>
              <a:rPr lang="en-US" sz="2000" b="1" dirty="0">
                <a:solidFill>
                  <a:schemeClr val="accent1"/>
                </a:solidFill>
              </a:rPr>
              <a:t>Pull together. </a:t>
            </a:r>
            <a:pPr indent="0" marL="0">
              <a:buNone/>
            </a:pPr>
            <a:r>
              <a:rPr lang="en-US" sz="2000" dirty="0">
                <a:solidFill>
                  <a:schemeClr val="bg2"/>
                </a:solidFill>
              </a:rPr>
              <a:t>Free fleet software built on Fleet Cycling. A business and its dealer share one record, backed by the lender that finances the lot</a:t>
            </a:r>
            <a:endParaRPr lang="en-US" sz="2000" dirty="0"/>
          </a:p>
        </p:txBody>
      </p:sp>
      <p:sp>
        <p:nvSpPr>
          <p:cNvPr id="7" name="Text 5"/>
          <p:cNvSpPr txBox="1"/>
          <p:nvPr/>
        </p:nvSpPr>
        <p:spPr>
          <a:xfrm>
            <a:off x="731520" y="5852160"/>
            <a:ext cx="7315200" cy="365760"/>
          </a:xfrm>
          <a:prstGeom prst="rect">
            <a:avLst/>
          </a:prstGeom>
          <a:noFill/>
          <a:ln/>
        </p:spPr>
        <p:txBody>
          <a:bodyPr wrap="square" lIns="0" tIns="0" rIns="0" bIns="0" rtlCol="0" anchor="t"/>
          <a:lstStyle/>
          <a:p>
            <a:pPr indent="0" marL="0">
              <a:buNone/>
            </a:pPr>
            <a:r>
              <a:rPr lang="en-US" sz="1200" dirty="0">
                <a:solidFill>
                  <a:schemeClr val="accent5"/>
                </a:solidFill>
              </a:rPr>
              <a:t>A free fleet app for lenders, dealers, and the businesses they serve  ·  October 2026</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9418320" cy="822960"/>
          </a:xfrm>
          <a:prstGeom prst="rect">
            <a:avLst/>
          </a:prstGeom>
          <a:noFill/>
          <a:ln/>
        </p:spPr>
        <p:txBody>
          <a:bodyPr wrap="square" lIns="0" tIns="0" rIns="0" bIns="0" rtlCol="0" anchor="ctr"/>
          <a:lstStyle/>
          <a:p>
            <a:pPr algn="l" indent="0" marL="0">
              <a:buNone/>
            </a:pPr>
            <a:r>
              <a:rPr lang="en-US" sz="3400" b="1" dirty="0">
                <a:solidFill>
                  <a:schemeClr val="tx1"/>
                </a:solidFill>
              </a:rPr>
              <a:t>Whoever tracks the truck sells the next one</a:t>
            </a:r>
            <a:endParaRPr lang="en-US" sz="3400" dirty="0"/>
          </a:p>
        </p:txBody>
      </p:sp>
      <p:sp>
        <p:nvSpPr>
          <p:cNvPr id="3" name="Step 1"/>
          <p:cNvSpPr/>
          <p:nvPr/>
        </p:nvSpPr>
        <p:spPr>
          <a:xfrm>
            <a:off x="548640" y="1737360"/>
            <a:ext cx="2048256" cy="2377440"/>
          </a:xfrm>
          <a:prstGeom prst="roundRect">
            <a:avLst>
              <a:gd name="adj" fmla="val 3571"/>
            </a:avLst>
          </a:prstGeom>
          <a:solidFill>
            <a:schemeClr val="bg2"/>
          </a:solidFill>
          <a:ln/>
        </p:spPr>
      </p:sp>
      <p:sp>
        <p:nvSpPr>
          <p:cNvPr id="4" name="Text 2"/>
          <p:cNvSpPr txBox="1"/>
          <p:nvPr/>
        </p:nvSpPr>
        <p:spPr>
          <a:xfrm>
            <a:off x="777240" y="1920240"/>
            <a:ext cx="914400" cy="548640"/>
          </a:xfrm>
          <a:prstGeom prst="rect">
            <a:avLst/>
          </a:prstGeom>
          <a:noFill/>
          <a:ln/>
        </p:spPr>
        <p:txBody>
          <a:bodyPr wrap="square" lIns="0" tIns="0" rIns="0" bIns="0" rtlCol="0" anchor="t"/>
          <a:lstStyle/>
          <a:p>
            <a:pPr indent="0" marL="0">
              <a:buNone/>
            </a:pPr>
            <a:r>
              <a:rPr lang="en-US" sz="3200" b="1" dirty="0">
                <a:solidFill>
                  <a:schemeClr val="accent1"/>
                </a:solidFill>
                <a:latin typeface="Arial" pitchFamily="34" charset="0"/>
                <a:ea typeface="Arial" pitchFamily="34" charset="-122"/>
                <a:cs typeface="Arial" pitchFamily="34" charset="-120"/>
              </a:rPr>
              <a:t>1</a:t>
            </a:r>
            <a:endParaRPr lang="en-US" sz="3200" dirty="0"/>
          </a:p>
        </p:txBody>
      </p:sp>
      <p:sp>
        <p:nvSpPr>
          <p:cNvPr id="5" name="Text 3"/>
          <p:cNvSpPr txBox="1"/>
          <p:nvPr/>
        </p:nvSpPr>
        <p:spPr>
          <a:xfrm>
            <a:off x="777240" y="2606040"/>
            <a:ext cx="1645920" cy="822960"/>
          </a:xfrm>
          <a:prstGeom prst="rect">
            <a:avLst/>
          </a:prstGeom>
          <a:noFill/>
          <a:ln/>
        </p:spPr>
        <p:txBody>
          <a:bodyPr wrap="square" lIns="0" tIns="0" rIns="0" bIns="0" rtlCol="0" anchor="t"/>
          <a:lstStyle/>
          <a:p>
            <a:pPr indent="0" marL="0">
              <a:buNone/>
            </a:pPr>
            <a:r>
              <a:rPr lang="en-US" sz="1600" b="1" dirty="0">
                <a:solidFill>
                  <a:schemeClr val="tx1"/>
                </a:solidFill>
              </a:rPr>
              <a:t>Dealer sells 12 work trucks</a:t>
            </a:r>
            <a:endParaRPr lang="en-US" sz="1600" dirty="0"/>
          </a:p>
        </p:txBody>
      </p:sp>
      <p:sp>
        <p:nvSpPr>
          <p:cNvPr id="6" name="Text 4"/>
          <p:cNvSpPr txBox="1"/>
          <p:nvPr/>
        </p:nvSpPr>
        <p:spPr>
          <a:xfrm>
            <a:off x="777240" y="3429000"/>
            <a:ext cx="1645920" cy="548640"/>
          </a:xfrm>
          <a:prstGeom prst="rect">
            <a:avLst/>
          </a:prstGeom>
          <a:noFill/>
          <a:ln/>
        </p:spPr>
        <p:txBody>
          <a:bodyPr wrap="square" lIns="0" tIns="0" rIns="0" bIns="0" rtlCol="0" anchor="t"/>
          <a:lstStyle/>
          <a:p>
            <a:pPr indent="0" marL="0">
              <a:buNone/>
            </a:pPr>
            <a:r>
              <a:rPr lang="en-US" sz="1400" dirty="0">
                <a:solidFill>
                  <a:schemeClr val="accent5"/>
                </a:solidFill>
              </a:rPr>
              <a:t>Earns the deal once</a:t>
            </a:r>
            <a:endParaRPr lang="en-US" sz="1400" dirty="0"/>
          </a:p>
        </p:txBody>
      </p:sp>
      <p:sp>
        <p:nvSpPr>
          <p:cNvPr id="7" name="Arrow 1"/>
          <p:cNvSpPr/>
          <p:nvPr/>
        </p:nvSpPr>
        <p:spPr>
          <a:xfrm>
            <a:off x="2624328" y="2834640"/>
            <a:ext cx="164592" cy="219456"/>
          </a:xfrm>
          <a:prstGeom prst="chevron">
            <a:avLst/>
          </a:prstGeom>
          <a:solidFill>
            <a:schemeClr val="accent5"/>
          </a:solidFill>
          <a:ln/>
        </p:spPr>
      </p:sp>
      <p:sp>
        <p:nvSpPr>
          <p:cNvPr id="8" name="Step 2"/>
          <p:cNvSpPr/>
          <p:nvPr/>
        </p:nvSpPr>
        <p:spPr>
          <a:xfrm>
            <a:off x="2816352" y="1737360"/>
            <a:ext cx="2048256" cy="2377440"/>
          </a:xfrm>
          <a:prstGeom prst="roundRect">
            <a:avLst>
              <a:gd name="adj" fmla="val 3571"/>
            </a:avLst>
          </a:prstGeom>
          <a:solidFill>
            <a:schemeClr val="bg2"/>
          </a:solidFill>
          <a:ln/>
        </p:spPr>
      </p:sp>
      <p:sp>
        <p:nvSpPr>
          <p:cNvPr id="9" name="Text 7"/>
          <p:cNvSpPr txBox="1"/>
          <p:nvPr/>
        </p:nvSpPr>
        <p:spPr>
          <a:xfrm>
            <a:off x="3044952" y="1920240"/>
            <a:ext cx="914400" cy="548640"/>
          </a:xfrm>
          <a:prstGeom prst="rect">
            <a:avLst/>
          </a:prstGeom>
          <a:noFill/>
          <a:ln/>
        </p:spPr>
        <p:txBody>
          <a:bodyPr wrap="square" lIns="0" tIns="0" rIns="0" bIns="0" rtlCol="0" anchor="t"/>
          <a:lstStyle/>
          <a:p>
            <a:pPr indent="0" marL="0">
              <a:buNone/>
            </a:pPr>
            <a:r>
              <a:rPr lang="en-US" sz="3200" b="1" dirty="0">
                <a:solidFill>
                  <a:schemeClr val="accent1"/>
                </a:solidFill>
                <a:latin typeface="Arial" pitchFamily="34" charset="0"/>
                <a:ea typeface="Arial" pitchFamily="34" charset="-122"/>
                <a:cs typeface="Arial" pitchFamily="34" charset="-120"/>
              </a:rPr>
              <a:t>2</a:t>
            </a:r>
            <a:endParaRPr lang="en-US" sz="3200" dirty="0"/>
          </a:p>
        </p:txBody>
      </p:sp>
      <p:sp>
        <p:nvSpPr>
          <p:cNvPr id="10" name="Text 8"/>
          <p:cNvSpPr txBox="1"/>
          <p:nvPr/>
        </p:nvSpPr>
        <p:spPr>
          <a:xfrm>
            <a:off x="3044952" y="2606040"/>
            <a:ext cx="1645920" cy="822960"/>
          </a:xfrm>
          <a:prstGeom prst="rect">
            <a:avLst/>
          </a:prstGeom>
          <a:noFill/>
          <a:ln/>
        </p:spPr>
        <p:txBody>
          <a:bodyPr wrap="square" lIns="0" tIns="0" rIns="0" bIns="0" rtlCol="0" anchor="t"/>
          <a:lstStyle/>
          <a:p>
            <a:pPr indent="0" marL="0">
              <a:buNone/>
            </a:pPr>
            <a:r>
              <a:rPr lang="en-US" sz="1600" b="1" dirty="0">
                <a:solidFill>
                  <a:schemeClr val="tx1"/>
                </a:solidFill>
              </a:rPr>
              <a:t>A fleet company signs the business up</a:t>
            </a:r>
            <a:endParaRPr lang="en-US" sz="1600" dirty="0"/>
          </a:p>
        </p:txBody>
      </p:sp>
      <p:sp>
        <p:nvSpPr>
          <p:cNvPr id="11" name="Text 9"/>
          <p:cNvSpPr txBox="1"/>
          <p:nvPr/>
        </p:nvSpPr>
        <p:spPr>
          <a:xfrm>
            <a:off x="3044952" y="3429000"/>
            <a:ext cx="1645920" cy="548640"/>
          </a:xfrm>
          <a:prstGeom prst="rect">
            <a:avLst/>
          </a:prstGeom>
          <a:noFill/>
          <a:ln/>
        </p:spPr>
        <p:txBody>
          <a:bodyPr wrap="square" lIns="0" tIns="0" rIns="0" bIns="0" rtlCol="0" anchor="t"/>
          <a:lstStyle/>
          <a:p>
            <a:pPr indent="0" marL="0">
              <a:buNone/>
            </a:pPr>
            <a:r>
              <a:rPr lang="en-US" sz="1400" dirty="0">
                <a:solidFill>
                  <a:schemeClr val="accent5"/>
                </a:solidFill>
              </a:rPr>
              <a:t>Tracking, fuel cards, maintenance</a:t>
            </a:r>
            <a:endParaRPr lang="en-US" sz="1400" dirty="0"/>
          </a:p>
        </p:txBody>
      </p:sp>
      <p:sp>
        <p:nvSpPr>
          <p:cNvPr id="12" name="Arrow 2"/>
          <p:cNvSpPr/>
          <p:nvPr/>
        </p:nvSpPr>
        <p:spPr>
          <a:xfrm>
            <a:off x="4892040" y="2834640"/>
            <a:ext cx="164592" cy="219456"/>
          </a:xfrm>
          <a:prstGeom prst="chevron">
            <a:avLst/>
          </a:prstGeom>
          <a:solidFill>
            <a:schemeClr val="accent5"/>
          </a:solidFill>
          <a:ln/>
        </p:spPr>
      </p:sp>
      <p:sp>
        <p:nvSpPr>
          <p:cNvPr id="13" name="Step 3"/>
          <p:cNvSpPr/>
          <p:nvPr/>
        </p:nvSpPr>
        <p:spPr>
          <a:xfrm>
            <a:off x="5084064" y="1737360"/>
            <a:ext cx="2048256" cy="2377440"/>
          </a:xfrm>
          <a:prstGeom prst="roundRect">
            <a:avLst>
              <a:gd name="adj" fmla="val 3571"/>
            </a:avLst>
          </a:prstGeom>
          <a:solidFill>
            <a:schemeClr val="bg2"/>
          </a:solidFill>
          <a:ln/>
        </p:spPr>
      </p:sp>
      <p:sp>
        <p:nvSpPr>
          <p:cNvPr id="14" name="Text 12"/>
          <p:cNvSpPr txBox="1"/>
          <p:nvPr/>
        </p:nvSpPr>
        <p:spPr>
          <a:xfrm>
            <a:off x="5312664" y="1920240"/>
            <a:ext cx="914400" cy="548640"/>
          </a:xfrm>
          <a:prstGeom prst="rect">
            <a:avLst/>
          </a:prstGeom>
          <a:noFill/>
          <a:ln/>
        </p:spPr>
        <p:txBody>
          <a:bodyPr wrap="square" lIns="0" tIns="0" rIns="0" bIns="0" rtlCol="0" anchor="t"/>
          <a:lstStyle/>
          <a:p>
            <a:pPr indent="0" marL="0">
              <a:buNone/>
            </a:pPr>
            <a:r>
              <a:rPr lang="en-US" sz="3200" b="1" dirty="0">
                <a:solidFill>
                  <a:schemeClr val="accent1"/>
                </a:solidFill>
                <a:latin typeface="Arial" pitchFamily="34" charset="0"/>
                <a:ea typeface="Arial" pitchFamily="34" charset="-122"/>
                <a:cs typeface="Arial" pitchFamily="34" charset="-120"/>
              </a:rPr>
              <a:t>3</a:t>
            </a:r>
            <a:endParaRPr lang="en-US" sz="3200" dirty="0"/>
          </a:p>
        </p:txBody>
      </p:sp>
      <p:sp>
        <p:nvSpPr>
          <p:cNvPr id="15" name="Text 13"/>
          <p:cNvSpPr txBox="1"/>
          <p:nvPr/>
        </p:nvSpPr>
        <p:spPr>
          <a:xfrm>
            <a:off x="5312664" y="2606040"/>
            <a:ext cx="1645920" cy="822960"/>
          </a:xfrm>
          <a:prstGeom prst="rect">
            <a:avLst/>
          </a:prstGeom>
          <a:noFill/>
          <a:ln/>
        </p:spPr>
        <p:txBody>
          <a:bodyPr wrap="square" lIns="0" tIns="0" rIns="0" bIns="0" rtlCol="0" anchor="t"/>
          <a:lstStyle/>
          <a:p>
            <a:pPr indent="0" marL="0">
              <a:buNone/>
            </a:pPr>
            <a:r>
              <a:rPr lang="en-US" sz="1600" b="1" dirty="0">
                <a:solidFill>
                  <a:schemeClr val="tx1"/>
                </a:solidFill>
              </a:rPr>
              <a:t>Service goes to its shops</a:t>
            </a:r>
            <a:endParaRPr lang="en-US" sz="1600" dirty="0"/>
          </a:p>
        </p:txBody>
      </p:sp>
      <p:sp>
        <p:nvSpPr>
          <p:cNvPr id="16" name="Text 14"/>
          <p:cNvSpPr txBox="1"/>
          <p:nvPr/>
        </p:nvSpPr>
        <p:spPr>
          <a:xfrm>
            <a:off x="5312664" y="3429000"/>
            <a:ext cx="1645920" cy="548640"/>
          </a:xfrm>
          <a:prstGeom prst="rect">
            <a:avLst/>
          </a:prstGeom>
          <a:noFill/>
          <a:ln/>
        </p:spPr>
        <p:txBody>
          <a:bodyPr wrap="square" lIns="0" tIns="0" rIns="0" bIns="0" rtlCol="0" anchor="t"/>
          <a:lstStyle/>
          <a:p>
            <a:pPr indent="0" marL="0">
              <a:buNone/>
            </a:pPr>
            <a:r>
              <a:rPr lang="en-US" sz="1400" dirty="0">
                <a:solidFill>
                  <a:schemeClr val="accent5"/>
                </a:solidFill>
              </a:rPr>
              <a:t>Dealer bays sit empty</a:t>
            </a:r>
            <a:endParaRPr lang="en-US" sz="1400" dirty="0"/>
          </a:p>
        </p:txBody>
      </p:sp>
      <p:sp>
        <p:nvSpPr>
          <p:cNvPr id="17" name="Arrow 3"/>
          <p:cNvSpPr/>
          <p:nvPr/>
        </p:nvSpPr>
        <p:spPr>
          <a:xfrm>
            <a:off x="7159752" y="2834640"/>
            <a:ext cx="164592" cy="219456"/>
          </a:xfrm>
          <a:prstGeom prst="chevron">
            <a:avLst/>
          </a:prstGeom>
          <a:solidFill>
            <a:schemeClr val="accent5"/>
          </a:solidFill>
          <a:ln/>
        </p:spPr>
      </p:sp>
      <p:sp>
        <p:nvSpPr>
          <p:cNvPr id="18" name="Step 4"/>
          <p:cNvSpPr/>
          <p:nvPr/>
        </p:nvSpPr>
        <p:spPr>
          <a:xfrm>
            <a:off x="7351776" y="1737360"/>
            <a:ext cx="2048256" cy="2377440"/>
          </a:xfrm>
          <a:prstGeom prst="roundRect">
            <a:avLst>
              <a:gd name="adj" fmla="val 3571"/>
            </a:avLst>
          </a:prstGeom>
          <a:solidFill>
            <a:schemeClr val="bg2"/>
          </a:solidFill>
          <a:ln/>
        </p:spPr>
      </p:sp>
      <p:sp>
        <p:nvSpPr>
          <p:cNvPr id="19" name="Text 17"/>
          <p:cNvSpPr txBox="1"/>
          <p:nvPr/>
        </p:nvSpPr>
        <p:spPr>
          <a:xfrm>
            <a:off x="7580376" y="1920240"/>
            <a:ext cx="914400" cy="548640"/>
          </a:xfrm>
          <a:prstGeom prst="rect">
            <a:avLst/>
          </a:prstGeom>
          <a:noFill/>
          <a:ln/>
        </p:spPr>
        <p:txBody>
          <a:bodyPr wrap="square" lIns="0" tIns="0" rIns="0" bIns="0" rtlCol="0" anchor="t"/>
          <a:lstStyle/>
          <a:p>
            <a:pPr indent="0" marL="0">
              <a:buNone/>
            </a:pPr>
            <a:r>
              <a:rPr lang="en-US" sz="3200" b="1" dirty="0">
                <a:solidFill>
                  <a:schemeClr val="accent1"/>
                </a:solidFill>
                <a:latin typeface="Arial" pitchFamily="34" charset="0"/>
                <a:ea typeface="Arial" pitchFamily="34" charset="-122"/>
                <a:cs typeface="Arial" pitchFamily="34" charset="-120"/>
              </a:rPr>
              <a:t>4</a:t>
            </a:r>
            <a:endParaRPr lang="en-US" sz="3200" dirty="0"/>
          </a:p>
        </p:txBody>
      </p:sp>
      <p:sp>
        <p:nvSpPr>
          <p:cNvPr id="20" name="Text 18"/>
          <p:cNvSpPr txBox="1"/>
          <p:nvPr/>
        </p:nvSpPr>
        <p:spPr>
          <a:xfrm>
            <a:off x="7580376" y="2606040"/>
            <a:ext cx="1645920" cy="822960"/>
          </a:xfrm>
          <a:prstGeom prst="rect">
            <a:avLst/>
          </a:prstGeom>
          <a:noFill/>
          <a:ln/>
        </p:spPr>
        <p:txBody>
          <a:bodyPr wrap="square" lIns="0" tIns="0" rIns="0" bIns="0" rtlCol="0" anchor="t"/>
          <a:lstStyle/>
          <a:p>
            <a:pPr indent="0" marL="0">
              <a:buNone/>
            </a:pPr>
            <a:r>
              <a:rPr lang="en-US" sz="1600" b="1" dirty="0">
                <a:solidFill>
                  <a:schemeClr val="tx1"/>
                </a:solidFill>
              </a:rPr>
              <a:t>It picks the next truck</a:t>
            </a:r>
            <a:endParaRPr lang="en-US" sz="1600" dirty="0"/>
          </a:p>
        </p:txBody>
      </p:sp>
      <p:sp>
        <p:nvSpPr>
          <p:cNvPr id="21" name="Text 19"/>
          <p:cNvSpPr txBox="1"/>
          <p:nvPr/>
        </p:nvSpPr>
        <p:spPr>
          <a:xfrm>
            <a:off x="7580376" y="3429000"/>
            <a:ext cx="1645920" cy="548640"/>
          </a:xfrm>
          <a:prstGeom prst="rect">
            <a:avLst/>
          </a:prstGeom>
          <a:noFill/>
          <a:ln/>
        </p:spPr>
        <p:txBody>
          <a:bodyPr wrap="square" lIns="0" tIns="0" rIns="0" bIns="0" rtlCol="0" anchor="t"/>
          <a:lstStyle/>
          <a:p>
            <a:pPr indent="0" marL="0">
              <a:buNone/>
            </a:pPr>
            <a:r>
              <a:rPr lang="en-US" sz="1400" dirty="0">
                <a:solidFill>
                  <a:schemeClr val="accent5"/>
                </a:solidFill>
              </a:rPr>
              <a:t>Shopped to the lowest bidder</a:t>
            </a:r>
            <a:endParaRPr lang="en-US" sz="1400" dirty="0"/>
          </a:p>
        </p:txBody>
      </p:sp>
      <p:sp>
        <p:nvSpPr>
          <p:cNvPr id="22" name="Arrow 4"/>
          <p:cNvSpPr/>
          <p:nvPr/>
        </p:nvSpPr>
        <p:spPr>
          <a:xfrm>
            <a:off x="9427464" y="2834640"/>
            <a:ext cx="164592" cy="219456"/>
          </a:xfrm>
          <a:prstGeom prst="chevron">
            <a:avLst/>
          </a:prstGeom>
          <a:solidFill>
            <a:schemeClr val="accent5"/>
          </a:solidFill>
          <a:ln/>
        </p:spPr>
      </p:sp>
      <p:sp>
        <p:nvSpPr>
          <p:cNvPr id="23" name="Step 5"/>
          <p:cNvSpPr/>
          <p:nvPr/>
        </p:nvSpPr>
        <p:spPr>
          <a:xfrm>
            <a:off x="9619488" y="1737360"/>
            <a:ext cx="2048256" cy="2377440"/>
          </a:xfrm>
          <a:prstGeom prst="roundRect">
            <a:avLst>
              <a:gd name="adj" fmla="val 3571"/>
            </a:avLst>
          </a:prstGeom>
          <a:solidFill>
            <a:schemeClr val="bg2"/>
          </a:solidFill>
          <a:ln/>
        </p:spPr>
      </p:sp>
      <p:sp>
        <p:nvSpPr>
          <p:cNvPr id="24" name="Text 22"/>
          <p:cNvSpPr txBox="1"/>
          <p:nvPr/>
        </p:nvSpPr>
        <p:spPr>
          <a:xfrm>
            <a:off x="9848088" y="1920240"/>
            <a:ext cx="914400" cy="548640"/>
          </a:xfrm>
          <a:prstGeom prst="rect">
            <a:avLst/>
          </a:prstGeom>
          <a:noFill/>
          <a:ln/>
        </p:spPr>
        <p:txBody>
          <a:bodyPr wrap="square" lIns="0" tIns="0" rIns="0" bIns="0" rtlCol="0" anchor="t"/>
          <a:lstStyle/>
          <a:p>
            <a:pPr indent="0" marL="0">
              <a:buNone/>
            </a:pPr>
            <a:r>
              <a:rPr lang="en-US" sz="3200" b="1" dirty="0">
                <a:solidFill>
                  <a:schemeClr val="accent3"/>
                </a:solidFill>
                <a:latin typeface="Arial" pitchFamily="34" charset="0"/>
                <a:ea typeface="Arial" pitchFamily="34" charset="-122"/>
                <a:cs typeface="Arial" pitchFamily="34" charset="-120"/>
              </a:rPr>
              <a:t>5</a:t>
            </a:r>
            <a:endParaRPr lang="en-US" sz="3200" dirty="0"/>
          </a:p>
        </p:txBody>
      </p:sp>
      <p:sp>
        <p:nvSpPr>
          <p:cNvPr id="25" name="Text 23"/>
          <p:cNvSpPr txBox="1"/>
          <p:nvPr/>
        </p:nvSpPr>
        <p:spPr>
          <a:xfrm>
            <a:off x="9848088" y="2606040"/>
            <a:ext cx="1645920" cy="822960"/>
          </a:xfrm>
          <a:prstGeom prst="rect">
            <a:avLst/>
          </a:prstGeom>
          <a:noFill/>
          <a:ln/>
        </p:spPr>
        <p:txBody>
          <a:bodyPr wrap="square" lIns="0" tIns="0" rIns="0" bIns="0" rtlCol="0" anchor="t"/>
          <a:lstStyle/>
          <a:p>
            <a:pPr indent="0" marL="0">
              <a:buNone/>
            </a:pPr>
            <a:r>
              <a:rPr lang="en-US" sz="1600" b="1" dirty="0">
                <a:solidFill>
                  <a:schemeClr val="tx1"/>
                </a:solidFill>
              </a:rPr>
              <a:t>It finances it and keeps the fees</a:t>
            </a:r>
            <a:endParaRPr lang="en-US" sz="1600" dirty="0"/>
          </a:p>
        </p:txBody>
      </p:sp>
      <p:sp>
        <p:nvSpPr>
          <p:cNvPr id="26" name="Text 24"/>
          <p:cNvSpPr txBox="1"/>
          <p:nvPr/>
        </p:nvSpPr>
        <p:spPr>
          <a:xfrm>
            <a:off x="9848088" y="3429000"/>
            <a:ext cx="1645920" cy="548640"/>
          </a:xfrm>
          <a:prstGeom prst="rect">
            <a:avLst/>
          </a:prstGeom>
          <a:noFill/>
          <a:ln/>
        </p:spPr>
        <p:txBody>
          <a:bodyPr wrap="square" lIns="0" tIns="0" rIns="0" bIns="0" rtlCol="0" anchor="t"/>
          <a:lstStyle/>
          <a:p>
            <a:pPr indent="0" marL="0">
              <a:buNone/>
            </a:pPr>
            <a:r>
              <a:rPr lang="en-US" sz="1400" dirty="0">
                <a:solidFill>
                  <a:schemeClr val="accent5"/>
                </a:solidFill>
              </a:rPr>
              <a:t>Dealer and lender are out</a:t>
            </a:r>
            <a:endParaRPr lang="en-US" sz="1400" dirty="0"/>
          </a:p>
        </p:txBody>
      </p:sp>
      <p:sp>
        <p:nvSpPr>
          <p:cNvPr id="27" name="Text 25"/>
          <p:cNvSpPr txBox="1"/>
          <p:nvPr/>
        </p:nvSpPr>
        <p:spPr>
          <a:xfrm>
            <a:off x="548640" y="4572000"/>
            <a:ext cx="10058400" cy="457200"/>
          </a:xfrm>
          <a:prstGeom prst="rect">
            <a:avLst/>
          </a:prstGeom>
          <a:noFill/>
          <a:ln/>
        </p:spPr>
        <p:txBody>
          <a:bodyPr wrap="square" lIns="0" tIns="0" rIns="0" bIns="0" rtlCol="0" anchor="t"/>
          <a:lstStyle/>
          <a:p>
            <a:pPr indent="0" marL="0">
              <a:buNone/>
            </a:pPr>
            <a:r>
              <a:rPr lang="en-US" sz="1800" dirty="0">
                <a:solidFill>
                  <a:schemeClr val="tx1"/>
                </a:solidFill>
              </a:rPr>
              <a:t>Most commercial fleet vehicles still have no one managing them. Those customers are up for grabs right now.</a:t>
            </a:r>
            <a:endParaRPr lang="en-US" sz="1800" dirty="0"/>
          </a:p>
        </p:txBody>
      </p:sp>
      <p:sp>
        <p:nvSpPr>
          <p:cNvPr id="28" name="Text 26"/>
          <p:cNvSpPr txBox="1"/>
          <p:nvPr/>
        </p:nvSpPr>
        <p:spPr>
          <a:xfrm>
            <a:off x="548640" y="5120640"/>
            <a:ext cx="10058400" cy="274320"/>
          </a:xfrm>
          <a:prstGeom prst="rect">
            <a:avLst/>
          </a:prstGeom>
          <a:noFill/>
          <a:ln/>
        </p:spPr>
        <p:txBody>
          <a:bodyPr wrap="square" lIns="0" tIns="0" rIns="0" bIns="0" rtlCol="0" anchor="t"/>
          <a:lstStyle/>
          <a:p>
            <a:pPr indent="0" marL="0">
              <a:buNone/>
            </a:pPr>
            <a:r>
              <a:rPr lang="en-US" sz="1000" dirty="0">
                <a:solidFill>
                  <a:schemeClr val="accent5"/>
                </a:solidFill>
              </a:rPr>
              <a:t>Source: Enterprise Fleet Management interview, Automotive Fleet</a:t>
            </a:r>
            <a:endParaRPr lang="en-US" sz="10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9418320" cy="822960"/>
          </a:xfrm>
          <a:prstGeom prst="rect">
            <a:avLst/>
          </a:prstGeom>
          <a:noFill/>
          <a:ln/>
        </p:spPr>
        <p:txBody>
          <a:bodyPr wrap="square" lIns="0" tIns="0" rIns="0" bIns="0" rtlCol="0" anchor="ctr"/>
          <a:lstStyle/>
          <a:p>
            <a:pPr algn="l" indent="0" marL="0">
              <a:buNone/>
            </a:pPr>
            <a:r>
              <a:rPr lang="en-US" sz="3400" b="1" dirty="0">
                <a:solidFill>
                  <a:schemeClr val="tx1"/>
                </a:solidFill>
              </a:rPr>
              <a:t>Fleet companies make their money on fees</a:t>
            </a:r>
            <a:endParaRPr lang="en-US" sz="3400" dirty="0"/>
          </a:p>
        </p:txBody>
      </p:sp>
      <p:sp>
        <p:nvSpPr>
          <p:cNvPr id="3" name="Fee 1"/>
          <p:cNvSpPr/>
          <p:nvPr/>
        </p:nvSpPr>
        <p:spPr>
          <a:xfrm>
            <a:off x="548640" y="1645920"/>
            <a:ext cx="2148840" cy="868680"/>
          </a:xfrm>
          <a:prstGeom prst="roundRect">
            <a:avLst>
              <a:gd name="adj" fmla="val 8421"/>
            </a:avLst>
          </a:prstGeom>
          <a:solidFill>
            <a:schemeClr val="bg2"/>
          </a:solidFill>
          <a:ln/>
        </p:spPr>
      </p:sp>
      <p:sp>
        <p:nvSpPr>
          <p:cNvPr id="4" name="Text 2"/>
          <p:cNvSpPr txBox="1"/>
          <p:nvPr/>
        </p:nvSpPr>
        <p:spPr>
          <a:xfrm>
            <a:off x="731520" y="1783080"/>
            <a:ext cx="1783080" cy="365760"/>
          </a:xfrm>
          <a:prstGeom prst="rect">
            <a:avLst/>
          </a:prstGeom>
          <a:noFill/>
          <a:ln/>
        </p:spPr>
        <p:txBody>
          <a:bodyPr wrap="square" lIns="0" tIns="0" rIns="0" bIns="0" rtlCol="0" anchor="t"/>
          <a:lstStyle/>
          <a:p>
            <a:pPr indent="0" marL="0">
              <a:buNone/>
            </a:pPr>
            <a:r>
              <a:rPr lang="en-US" sz="1400" strike="sngStrike" dirty="0">
                <a:solidFill>
                  <a:schemeClr val="accent5"/>
                </a:solidFill>
              </a:rPr>
              <a:t>Card replacement fee</a:t>
            </a:r>
            <a:endParaRPr lang="en-US" sz="1400" dirty="0"/>
          </a:p>
        </p:txBody>
      </p:sp>
      <p:sp>
        <p:nvSpPr>
          <p:cNvPr id="5" name="Text 3"/>
          <p:cNvSpPr txBox="1"/>
          <p:nvPr/>
        </p:nvSpPr>
        <p:spPr>
          <a:xfrm>
            <a:off x="731520" y="2121408"/>
            <a:ext cx="1783080" cy="274320"/>
          </a:xfrm>
          <a:prstGeom prst="rect">
            <a:avLst/>
          </a:prstGeom>
          <a:noFill/>
          <a:ln/>
        </p:spPr>
        <p:txBody>
          <a:bodyPr wrap="square" lIns="0" tIns="0" rIns="0" bIns="0" rtlCol="0" anchor="t"/>
          <a:lstStyle/>
          <a:p>
            <a:pPr indent="0" marL="0">
              <a:buNone/>
            </a:pPr>
            <a:r>
              <a:rPr lang="en-US" sz="1400" b="1" dirty="0">
                <a:solidFill>
                  <a:schemeClr val="accent2"/>
                </a:solidFill>
              </a:rPr>
              <a:t>$0 on Tandem</a:t>
            </a:r>
            <a:endParaRPr lang="en-US" sz="1400" dirty="0"/>
          </a:p>
        </p:txBody>
      </p:sp>
      <p:sp>
        <p:nvSpPr>
          <p:cNvPr id="6" name="Fee 2"/>
          <p:cNvSpPr/>
          <p:nvPr/>
        </p:nvSpPr>
        <p:spPr>
          <a:xfrm>
            <a:off x="2880360" y="1645920"/>
            <a:ext cx="2148840" cy="868680"/>
          </a:xfrm>
          <a:prstGeom prst="roundRect">
            <a:avLst>
              <a:gd name="adj" fmla="val 8421"/>
            </a:avLst>
          </a:prstGeom>
          <a:solidFill>
            <a:schemeClr val="bg2"/>
          </a:solidFill>
          <a:ln/>
        </p:spPr>
      </p:sp>
      <p:sp>
        <p:nvSpPr>
          <p:cNvPr id="7" name="Text 5"/>
          <p:cNvSpPr txBox="1"/>
          <p:nvPr/>
        </p:nvSpPr>
        <p:spPr>
          <a:xfrm>
            <a:off x="3063240" y="1783080"/>
            <a:ext cx="1783080" cy="365760"/>
          </a:xfrm>
          <a:prstGeom prst="rect">
            <a:avLst/>
          </a:prstGeom>
          <a:noFill/>
          <a:ln/>
        </p:spPr>
        <p:txBody>
          <a:bodyPr wrap="square" lIns="0" tIns="0" rIns="0" bIns="0" rtlCol="0" anchor="t"/>
          <a:lstStyle/>
          <a:p>
            <a:pPr indent="0" marL="0">
              <a:buNone/>
            </a:pPr>
            <a:r>
              <a:rPr lang="en-US" sz="1400" strike="sngStrike" dirty="0">
                <a:solidFill>
                  <a:schemeClr val="accent5"/>
                </a:solidFill>
              </a:rPr>
              <a:t>Returned payment fee</a:t>
            </a:r>
            <a:endParaRPr lang="en-US" sz="1400" dirty="0"/>
          </a:p>
        </p:txBody>
      </p:sp>
      <p:sp>
        <p:nvSpPr>
          <p:cNvPr id="8" name="Text 6"/>
          <p:cNvSpPr txBox="1"/>
          <p:nvPr/>
        </p:nvSpPr>
        <p:spPr>
          <a:xfrm>
            <a:off x="3063240" y="2121408"/>
            <a:ext cx="1783080" cy="274320"/>
          </a:xfrm>
          <a:prstGeom prst="rect">
            <a:avLst/>
          </a:prstGeom>
          <a:noFill/>
          <a:ln/>
        </p:spPr>
        <p:txBody>
          <a:bodyPr wrap="square" lIns="0" tIns="0" rIns="0" bIns="0" rtlCol="0" anchor="t"/>
          <a:lstStyle/>
          <a:p>
            <a:pPr indent="0" marL="0">
              <a:buNone/>
            </a:pPr>
            <a:r>
              <a:rPr lang="en-US" sz="1400" b="1" dirty="0">
                <a:solidFill>
                  <a:schemeClr val="accent2"/>
                </a:solidFill>
              </a:rPr>
              <a:t>$0 on Tandem</a:t>
            </a:r>
            <a:endParaRPr lang="en-US" sz="1400" dirty="0"/>
          </a:p>
        </p:txBody>
      </p:sp>
      <p:sp>
        <p:nvSpPr>
          <p:cNvPr id="9" name="Fee 3"/>
          <p:cNvSpPr/>
          <p:nvPr/>
        </p:nvSpPr>
        <p:spPr>
          <a:xfrm>
            <a:off x="5212080" y="1645920"/>
            <a:ext cx="2148840" cy="868680"/>
          </a:xfrm>
          <a:prstGeom prst="roundRect">
            <a:avLst>
              <a:gd name="adj" fmla="val 8421"/>
            </a:avLst>
          </a:prstGeom>
          <a:solidFill>
            <a:schemeClr val="bg2"/>
          </a:solidFill>
          <a:ln/>
        </p:spPr>
      </p:sp>
      <p:sp>
        <p:nvSpPr>
          <p:cNvPr id="10" name="Text 8"/>
          <p:cNvSpPr txBox="1"/>
          <p:nvPr/>
        </p:nvSpPr>
        <p:spPr>
          <a:xfrm>
            <a:off x="5394960" y="1783080"/>
            <a:ext cx="1783080" cy="365760"/>
          </a:xfrm>
          <a:prstGeom prst="rect">
            <a:avLst/>
          </a:prstGeom>
          <a:noFill/>
          <a:ln/>
        </p:spPr>
        <p:txBody>
          <a:bodyPr wrap="square" lIns="0" tIns="0" rIns="0" bIns="0" rtlCol="0" anchor="t"/>
          <a:lstStyle/>
          <a:p>
            <a:pPr indent="0" marL="0">
              <a:buNone/>
            </a:pPr>
            <a:r>
              <a:rPr lang="en-US" sz="1400" strike="sngStrike" dirty="0">
                <a:solidFill>
                  <a:schemeClr val="accent5"/>
                </a:solidFill>
              </a:rPr>
              <a:t>Custom report charge</a:t>
            </a:r>
            <a:endParaRPr lang="en-US" sz="1400" dirty="0"/>
          </a:p>
        </p:txBody>
      </p:sp>
      <p:sp>
        <p:nvSpPr>
          <p:cNvPr id="11" name="Text 9"/>
          <p:cNvSpPr txBox="1"/>
          <p:nvPr/>
        </p:nvSpPr>
        <p:spPr>
          <a:xfrm>
            <a:off x="5394960" y="2121408"/>
            <a:ext cx="1783080" cy="274320"/>
          </a:xfrm>
          <a:prstGeom prst="rect">
            <a:avLst/>
          </a:prstGeom>
          <a:noFill/>
          <a:ln/>
        </p:spPr>
        <p:txBody>
          <a:bodyPr wrap="square" lIns="0" tIns="0" rIns="0" bIns="0" rtlCol="0" anchor="t"/>
          <a:lstStyle/>
          <a:p>
            <a:pPr indent="0" marL="0">
              <a:buNone/>
            </a:pPr>
            <a:r>
              <a:rPr lang="en-US" sz="1400" b="1" dirty="0">
                <a:solidFill>
                  <a:schemeClr val="accent2"/>
                </a:solidFill>
              </a:rPr>
              <a:t>$0 on Tandem</a:t>
            </a:r>
            <a:endParaRPr lang="en-US" sz="1400" dirty="0"/>
          </a:p>
        </p:txBody>
      </p:sp>
      <p:sp>
        <p:nvSpPr>
          <p:cNvPr id="12" name="Fee 4"/>
          <p:cNvSpPr/>
          <p:nvPr/>
        </p:nvSpPr>
        <p:spPr>
          <a:xfrm>
            <a:off x="548640" y="2697480"/>
            <a:ext cx="2148840" cy="868680"/>
          </a:xfrm>
          <a:prstGeom prst="roundRect">
            <a:avLst>
              <a:gd name="adj" fmla="val 8421"/>
            </a:avLst>
          </a:prstGeom>
          <a:solidFill>
            <a:schemeClr val="bg2"/>
          </a:solidFill>
          <a:ln/>
        </p:spPr>
      </p:sp>
      <p:sp>
        <p:nvSpPr>
          <p:cNvPr id="13" name="Text 11"/>
          <p:cNvSpPr txBox="1"/>
          <p:nvPr/>
        </p:nvSpPr>
        <p:spPr>
          <a:xfrm>
            <a:off x="731520" y="2834640"/>
            <a:ext cx="1783080" cy="365760"/>
          </a:xfrm>
          <a:prstGeom prst="rect">
            <a:avLst/>
          </a:prstGeom>
          <a:noFill/>
          <a:ln/>
        </p:spPr>
        <p:txBody>
          <a:bodyPr wrap="square" lIns="0" tIns="0" rIns="0" bIns="0" rtlCol="0" anchor="t"/>
          <a:lstStyle/>
          <a:p>
            <a:pPr indent="0" marL="0">
              <a:buNone/>
            </a:pPr>
            <a:r>
              <a:rPr lang="en-US" sz="1400" strike="sngStrike" dirty="0">
                <a:solidFill>
                  <a:schemeClr val="accent5"/>
                </a:solidFill>
              </a:rPr>
              <a:t>Over-limit fee</a:t>
            </a:r>
            <a:endParaRPr lang="en-US" sz="1400" dirty="0"/>
          </a:p>
        </p:txBody>
      </p:sp>
      <p:sp>
        <p:nvSpPr>
          <p:cNvPr id="14" name="Text 12"/>
          <p:cNvSpPr txBox="1"/>
          <p:nvPr/>
        </p:nvSpPr>
        <p:spPr>
          <a:xfrm>
            <a:off x="731520" y="3172968"/>
            <a:ext cx="1783080" cy="274320"/>
          </a:xfrm>
          <a:prstGeom prst="rect">
            <a:avLst/>
          </a:prstGeom>
          <a:noFill/>
          <a:ln/>
        </p:spPr>
        <p:txBody>
          <a:bodyPr wrap="square" lIns="0" tIns="0" rIns="0" bIns="0" rtlCol="0" anchor="t"/>
          <a:lstStyle/>
          <a:p>
            <a:pPr indent="0" marL="0">
              <a:buNone/>
            </a:pPr>
            <a:r>
              <a:rPr lang="en-US" sz="1400" b="1" dirty="0">
                <a:solidFill>
                  <a:schemeClr val="accent2"/>
                </a:solidFill>
              </a:rPr>
              <a:t>$0 on Tandem</a:t>
            </a:r>
            <a:endParaRPr lang="en-US" sz="1400" dirty="0"/>
          </a:p>
        </p:txBody>
      </p:sp>
      <p:sp>
        <p:nvSpPr>
          <p:cNvPr id="15" name="Fee 5"/>
          <p:cNvSpPr/>
          <p:nvPr/>
        </p:nvSpPr>
        <p:spPr>
          <a:xfrm>
            <a:off x="2880360" y="2697480"/>
            <a:ext cx="2148840" cy="868680"/>
          </a:xfrm>
          <a:prstGeom prst="roundRect">
            <a:avLst>
              <a:gd name="adj" fmla="val 8421"/>
            </a:avLst>
          </a:prstGeom>
          <a:solidFill>
            <a:schemeClr val="bg2"/>
          </a:solidFill>
          <a:ln/>
        </p:spPr>
      </p:sp>
      <p:sp>
        <p:nvSpPr>
          <p:cNvPr id="16" name="Text 14"/>
          <p:cNvSpPr txBox="1"/>
          <p:nvPr/>
        </p:nvSpPr>
        <p:spPr>
          <a:xfrm>
            <a:off x="3063240" y="2834640"/>
            <a:ext cx="1783080" cy="365760"/>
          </a:xfrm>
          <a:prstGeom prst="rect">
            <a:avLst/>
          </a:prstGeom>
          <a:noFill/>
          <a:ln/>
        </p:spPr>
        <p:txBody>
          <a:bodyPr wrap="square" lIns="0" tIns="0" rIns="0" bIns="0" rtlCol="0" anchor="t"/>
          <a:lstStyle/>
          <a:p>
            <a:pPr indent="0" marL="0">
              <a:buNone/>
            </a:pPr>
            <a:r>
              <a:rPr lang="en-US" sz="1400" strike="sngStrike" dirty="0">
                <a:solidFill>
                  <a:schemeClr val="accent5"/>
                </a:solidFill>
              </a:rPr>
              <a:t>Out-of-network fee</a:t>
            </a:r>
            <a:endParaRPr lang="en-US" sz="1400" dirty="0"/>
          </a:p>
        </p:txBody>
      </p:sp>
      <p:sp>
        <p:nvSpPr>
          <p:cNvPr id="17" name="Text 15"/>
          <p:cNvSpPr txBox="1"/>
          <p:nvPr/>
        </p:nvSpPr>
        <p:spPr>
          <a:xfrm>
            <a:off x="3063240" y="3172968"/>
            <a:ext cx="1783080" cy="274320"/>
          </a:xfrm>
          <a:prstGeom prst="rect">
            <a:avLst/>
          </a:prstGeom>
          <a:noFill/>
          <a:ln/>
        </p:spPr>
        <p:txBody>
          <a:bodyPr wrap="square" lIns="0" tIns="0" rIns="0" bIns="0" rtlCol="0" anchor="t"/>
          <a:lstStyle/>
          <a:p>
            <a:pPr indent="0" marL="0">
              <a:buNone/>
            </a:pPr>
            <a:r>
              <a:rPr lang="en-US" sz="1400" b="1" dirty="0">
                <a:solidFill>
                  <a:schemeClr val="accent2"/>
                </a:solidFill>
              </a:rPr>
              <a:t>$0 on Tandem</a:t>
            </a:r>
            <a:endParaRPr lang="en-US" sz="1400" dirty="0"/>
          </a:p>
        </p:txBody>
      </p:sp>
      <p:sp>
        <p:nvSpPr>
          <p:cNvPr id="18" name="Fee 6"/>
          <p:cNvSpPr/>
          <p:nvPr/>
        </p:nvSpPr>
        <p:spPr>
          <a:xfrm>
            <a:off x="5212080" y="2697480"/>
            <a:ext cx="2148840" cy="868680"/>
          </a:xfrm>
          <a:prstGeom prst="roundRect">
            <a:avLst>
              <a:gd name="adj" fmla="val 8421"/>
            </a:avLst>
          </a:prstGeom>
          <a:solidFill>
            <a:schemeClr val="bg2"/>
          </a:solidFill>
          <a:ln/>
        </p:spPr>
      </p:sp>
      <p:sp>
        <p:nvSpPr>
          <p:cNvPr id="19" name="Text 17"/>
          <p:cNvSpPr txBox="1"/>
          <p:nvPr/>
        </p:nvSpPr>
        <p:spPr>
          <a:xfrm>
            <a:off x="5394960" y="2834640"/>
            <a:ext cx="1783080" cy="365760"/>
          </a:xfrm>
          <a:prstGeom prst="rect">
            <a:avLst/>
          </a:prstGeom>
          <a:noFill/>
          <a:ln/>
        </p:spPr>
        <p:txBody>
          <a:bodyPr wrap="square" lIns="0" tIns="0" rIns="0" bIns="0" rtlCol="0" anchor="t"/>
          <a:lstStyle/>
          <a:p>
            <a:pPr indent="0" marL="0">
              <a:buNone/>
            </a:pPr>
            <a:r>
              <a:rPr lang="en-US" sz="1400" strike="sngStrike" dirty="0">
                <a:solidFill>
                  <a:schemeClr val="accent5"/>
                </a:solidFill>
              </a:rPr>
              <a:t>ACH payment fee</a:t>
            </a:r>
            <a:endParaRPr lang="en-US" sz="1400" dirty="0"/>
          </a:p>
        </p:txBody>
      </p:sp>
      <p:sp>
        <p:nvSpPr>
          <p:cNvPr id="20" name="Text 18"/>
          <p:cNvSpPr txBox="1"/>
          <p:nvPr/>
        </p:nvSpPr>
        <p:spPr>
          <a:xfrm>
            <a:off x="5394960" y="3172968"/>
            <a:ext cx="1783080" cy="274320"/>
          </a:xfrm>
          <a:prstGeom prst="rect">
            <a:avLst/>
          </a:prstGeom>
          <a:noFill/>
          <a:ln/>
        </p:spPr>
        <p:txBody>
          <a:bodyPr wrap="square" lIns="0" tIns="0" rIns="0" bIns="0" rtlCol="0" anchor="t"/>
          <a:lstStyle/>
          <a:p>
            <a:pPr indent="0" marL="0">
              <a:buNone/>
            </a:pPr>
            <a:r>
              <a:rPr lang="en-US" sz="1400" b="1" dirty="0">
                <a:solidFill>
                  <a:schemeClr val="accent2"/>
                </a:solidFill>
              </a:rPr>
              <a:t>$0 on Tandem</a:t>
            </a:r>
            <a:endParaRPr lang="en-US" sz="1400" dirty="0"/>
          </a:p>
        </p:txBody>
      </p:sp>
      <p:sp>
        <p:nvSpPr>
          <p:cNvPr id="21" name="Fee 7"/>
          <p:cNvSpPr/>
          <p:nvPr/>
        </p:nvSpPr>
        <p:spPr>
          <a:xfrm>
            <a:off x="548640" y="3749040"/>
            <a:ext cx="2148840" cy="868680"/>
          </a:xfrm>
          <a:prstGeom prst="roundRect">
            <a:avLst>
              <a:gd name="adj" fmla="val 8421"/>
            </a:avLst>
          </a:prstGeom>
          <a:solidFill>
            <a:schemeClr val="bg2"/>
          </a:solidFill>
          <a:ln/>
        </p:spPr>
      </p:sp>
      <p:sp>
        <p:nvSpPr>
          <p:cNvPr id="22" name="Text 20"/>
          <p:cNvSpPr txBox="1"/>
          <p:nvPr/>
        </p:nvSpPr>
        <p:spPr>
          <a:xfrm>
            <a:off x="731520" y="3886200"/>
            <a:ext cx="1783080" cy="365760"/>
          </a:xfrm>
          <a:prstGeom prst="rect">
            <a:avLst/>
          </a:prstGeom>
          <a:noFill/>
          <a:ln/>
        </p:spPr>
        <p:txBody>
          <a:bodyPr wrap="square" lIns="0" tIns="0" rIns="0" bIns="0" rtlCol="0" anchor="t"/>
          <a:lstStyle/>
          <a:p>
            <a:pPr indent="0" marL="0">
              <a:buNone/>
            </a:pPr>
            <a:r>
              <a:rPr lang="en-US" sz="1400" strike="sngStrike" dirty="0">
                <a:solidFill>
                  <a:schemeClr val="accent5"/>
                </a:solidFill>
              </a:rPr>
              <a:t>Program admin fee</a:t>
            </a:r>
            <a:endParaRPr lang="en-US" sz="1400" dirty="0"/>
          </a:p>
        </p:txBody>
      </p:sp>
      <p:sp>
        <p:nvSpPr>
          <p:cNvPr id="23" name="Text 21"/>
          <p:cNvSpPr txBox="1"/>
          <p:nvPr/>
        </p:nvSpPr>
        <p:spPr>
          <a:xfrm>
            <a:off x="731520" y="4224528"/>
            <a:ext cx="1783080" cy="274320"/>
          </a:xfrm>
          <a:prstGeom prst="rect">
            <a:avLst/>
          </a:prstGeom>
          <a:noFill/>
          <a:ln/>
        </p:spPr>
        <p:txBody>
          <a:bodyPr wrap="square" lIns="0" tIns="0" rIns="0" bIns="0" rtlCol="0" anchor="t"/>
          <a:lstStyle/>
          <a:p>
            <a:pPr indent="0" marL="0">
              <a:buNone/>
            </a:pPr>
            <a:r>
              <a:rPr lang="en-US" sz="1400" b="1" dirty="0">
                <a:solidFill>
                  <a:schemeClr val="accent2"/>
                </a:solidFill>
              </a:rPr>
              <a:t>$0 on Tandem</a:t>
            </a:r>
            <a:endParaRPr lang="en-US" sz="1400" dirty="0"/>
          </a:p>
        </p:txBody>
      </p:sp>
      <p:sp>
        <p:nvSpPr>
          <p:cNvPr id="24" name="Fee 8"/>
          <p:cNvSpPr/>
          <p:nvPr/>
        </p:nvSpPr>
        <p:spPr>
          <a:xfrm>
            <a:off x="2880360" y="3749040"/>
            <a:ext cx="2148840" cy="868680"/>
          </a:xfrm>
          <a:prstGeom prst="roundRect">
            <a:avLst>
              <a:gd name="adj" fmla="val 8421"/>
            </a:avLst>
          </a:prstGeom>
          <a:solidFill>
            <a:schemeClr val="bg2"/>
          </a:solidFill>
          <a:ln/>
        </p:spPr>
      </p:sp>
      <p:sp>
        <p:nvSpPr>
          <p:cNvPr id="25" name="Text 23"/>
          <p:cNvSpPr txBox="1"/>
          <p:nvPr/>
        </p:nvSpPr>
        <p:spPr>
          <a:xfrm>
            <a:off x="3063240" y="3886200"/>
            <a:ext cx="1783080" cy="365760"/>
          </a:xfrm>
          <a:prstGeom prst="rect">
            <a:avLst/>
          </a:prstGeom>
          <a:noFill/>
          <a:ln/>
        </p:spPr>
        <p:txBody>
          <a:bodyPr wrap="square" lIns="0" tIns="0" rIns="0" bIns="0" rtlCol="0" anchor="t"/>
          <a:lstStyle/>
          <a:p>
            <a:pPr indent="0" marL="0">
              <a:buNone/>
            </a:pPr>
            <a:r>
              <a:rPr lang="en-US" sz="1400" strike="sngStrike" dirty="0">
                <a:solidFill>
                  <a:schemeClr val="accent5"/>
                </a:solidFill>
              </a:rPr>
              <a:t>Reactivation fee</a:t>
            </a:r>
            <a:endParaRPr lang="en-US" sz="1400" dirty="0"/>
          </a:p>
        </p:txBody>
      </p:sp>
      <p:sp>
        <p:nvSpPr>
          <p:cNvPr id="26" name="Text 24"/>
          <p:cNvSpPr txBox="1"/>
          <p:nvPr/>
        </p:nvSpPr>
        <p:spPr>
          <a:xfrm>
            <a:off x="3063240" y="4224528"/>
            <a:ext cx="1783080" cy="274320"/>
          </a:xfrm>
          <a:prstGeom prst="rect">
            <a:avLst/>
          </a:prstGeom>
          <a:noFill/>
          <a:ln/>
        </p:spPr>
        <p:txBody>
          <a:bodyPr wrap="square" lIns="0" tIns="0" rIns="0" bIns="0" rtlCol="0" anchor="t"/>
          <a:lstStyle/>
          <a:p>
            <a:pPr indent="0" marL="0">
              <a:buNone/>
            </a:pPr>
            <a:r>
              <a:rPr lang="en-US" sz="1400" b="1" dirty="0">
                <a:solidFill>
                  <a:schemeClr val="accent2"/>
                </a:solidFill>
              </a:rPr>
              <a:t>$0 on Tandem</a:t>
            </a:r>
            <a:endParaRPr lang="en-US" sz="1400" dirty="0"/>
          </a:p>
        </p:txBody>
      </p:sp>
      <p:sp>
        <p:nvSpPr>
          <p:cNvPr id="27" name="Fee 9"/>
          <p:cNvSpPr/>
          <p:nvPr/>
        </p:nvSpPr>
        <p:spPr>
          <a:xfrm>
            <a:off x="5212080" y="3749040"/>
            <a:ext cx="2148840" cy="868680"/>
          </a:xfrm>
          <a:prstGeom prst="roundRect">
            <a:avLst>
              <a:gd name="adj" fmla="val 8421"/>
            </a:avLst>
          </a:prstGeom>
          <a:solidFill>
            <a:schemeClr val="bg2"/>
          </a:solidFill>
          <a:ln/>
        </p:spPr>
      </p:sp>
      <p:sp>
        <p:nvSpPr>
          <p:cNvPr id="28" name="Text 26"/>
          <p:cNvSpPr txBox="1"/>
          <p:nvPr/>
        </p:nvSpPr>
        <p:spPr>
          <a:xfrm>
            <a:off x="5394960" y="3886200"/>
            <a:ext cx="1783080" cy="365760"/>
          </a:xfrm>
          <a:prstGeom prst="rect">
            <a:avLst/>
          </a:prstGeom>
          <a:noFill/>
          <a:ln/>
        </p:spPr>
        <p:txBody>
          <a:bodyPr wrap="square" lIns="0" tIns="0" rIns="0" bIns="0" rtlCol="0" anchor="t"/>
          <a:lstStyle/>
          <a:p>
            <a:pPr indent="0" marL="0">
              <a:buNone/>
            </a:pPr>
            <a:r>
              <a:rPr lang="en-US" sz="1400" strike="sngStrike" dirty="0">
                <a:solidFill>
                  <a:schemeClr val="accent5"/>
                </a:solidFill>
              </a:rPr>
              <a:t>Inactivity fee</a:t>
            </a:r>
            <a:endParaRPr lang="en-US" sz="1400" dirty="0"/>
          </a:p>
        </p:txBody>
      </p:sp>
      <p:sp>
        <p:nvSpPr>
          <p:cNvPr id="29" name="Text 27"/>
          <p:cNvSpPr txBox="1"/>
          <p:nvPr/>
        </p:nvSpPr>
        <p:spPr>
          <a:xfrm>
            <a:off x="5394960" y="4224528"/>
            <a:ext cx="1783080" cy="274320"/>
          </a:xfrm>
          <a:prstGeom prst="rect">
            <a:avLst/>
          </a:prstGeom>
          <a:noFill/>
          <a:ln/>
        </p:spPr>
        <p:txBody>
          <a:bodyPr wrap="square" lIns="0" tIns="0" rIns="0" bIns="0" rtlCol="0" anchor="t"/>
          <a:lstStyle/>
          <a:p>
            <a:pPr indent="0" marL="0">
              <a:buNone/>
            </a:pPr>
            <a:r>
              <a:rPr lang="en-US" sz="1400" b="1" dirty="0">
                <a:solidFill>
                  <a:schemeClr val="accent2"/>
                </a:solidFill>
              </a:rPr>
              <a:t>$0 on Tandem</a:t>
            </a:r>
            <a:endParaRPr lang="en-US" sz="1400" dirty="0"/>
          </a:p>
        </p:txBody>
      </p:sp>
      <p:sp>
        <p:nvSpPr>
          <p:cNvPr id="30" name="Text 28"/>
          <p:cNvSpPr txBox="1"/>
          <p:nvPr/>
        </p:nvSpPr>
        <p:spPr>
          <a:xfrm>
            <a:off x="7863840" y="1645920"/>
            <a:ext cx="3749040" cy="1371600"/>
          </a:xfrm>
          <a:prstGeom prst="rect">
            <a:avLst/>
          </a:prstGeom>
          <a:noFill/>
          <a:ln/>
        </p:spPr>
        <p:txBody>
          <a:bodyPr wrap="square" lIns="0" tIns="0" rIns="0" bIns="0" rtlCol="0" anchor="t"/>
          <a:lstStyle/>
          <a:p>
            <a:pPr indent="0" marL="0">
              <a:buNone/>
            </a:pPr>
            <a:r>
              <a:rPr lang="en-US" sz="9600" b="1" dirty="0">
                <a:solidFill>
                  <a:schemeClr val="accent1"/>
                </a:solidFill>
                <a:latin typeface="Arial" pitchFamily="34" charset="0"/>
                <a:ea typeface="Arial" pitchFamily="34" charset="-122"/>
                <a:cs typeface="Arial" pitchFamily="34" charset="-120"/>
              </a:rPr>
              <a:t>$0</a:t>
            </a:r>
            <a:endParaRPr lang="en-US" sz="9600" dirty="0"/>
          </a:p>
        </p:txBody>
      </p:sp>
      <p:sp>
        <p:nvSpPr>
          <p:cNvPr id="31" name="Text 29"/>
          <p:cNvSpPr txBox="1"/>
          <p:nvPr/>
        </p:nvSpPr>
        <p:spPr>
          <a:xfrm>
            <a:off x="7863840" y="3108960"/>
            <a:ext cx="3749040" cy="731520"/>
          </a:xfrm>
          <a:prstGeom prst="rect">
            <a:avLst/>
          </a:prstGeom>
          <a:noFill/>
          <a:ln/>
        </p:spPr>
        <p:txBody>
          <a:bodyPr wrap="square" lIns="0" tIns="0" rIns="0" bIns="0" rtlCol="0" anchor="t"/>
          <a:lstStyle/>
          <a:p>
            <a:pPr indent="0" marL="0">
              <a:buNone/>
            </a:pPr>
            <a:r>
              <a:rPr lang="en-US" sz="1800" dirty="0">
                <a:solidFill>
                  <a:schemeClr val="tx1"/>
                </a:solidFill>
              </a:rPr>
              <a:t>What Tandem costs dealers, fleets, and drivers.</a:t>
            </a:r>
            <a:endParaRPr lang="en-US" sz="1800" dirty="0"/>
          </a:p>
        </p:txBody>
      </p:sp>
      <p:sp>
        <p:nvSpPr>
          <p:cNvPr id="32" name="Text 30"/>
          <p:cNvSpPr txBox="1"/>
          <p:nvPr/>
        </p:nvSpPr>
        <p:spPr>
          <a:xfrm>
            <a:off x="7863840" y="3931920"/>
            <a:ext cx="3749040" cy="914400"/>
          </a:xfrm>
          <a:prstGeom prst="rect">
            <a:avLst/>
          </a:prstGeom>
          <a:noFill/>
          <a:ln/>
        </p:spPr>
        <p:txBody>
          <a:bodyPr wrap="square" lIns="0" tIns="0" rIns="0" bIns="0" rtlCol="0" anchor="t"/>
          <a:lstStyle/>
          <a:p>
            <a:pPr indent="0" marL="0">
              <a:buNone/>
            </a:pPr>
            <a:r>
              <a:rPr lang="en-US" sz="1400" dirty="0">
                <a:solidFill>
                  <a:schemeClr val="accent5"/>
                </a:solidFill>
              </a:rPr>
              <a:t>The lender earns on the loans, the next truck and the commercial line, like it does today.</a:t>
            </a:r>
            <a:endParaRPr lang="en-US" sz="1400" dirty="0"/>
          </a:p>
        </p:txBody>
      </p:sp>
      <p:sp>
        <p:nvSpPr>
          <p:cNvPr id="33" name="Text 31"/>
          <p:cNvSpPr txBox="1"/>
          <p:nvPr/>
        </p:nvSpPr>
        <p:spPr>
          <a:xfrm>
            <a:off x="548640" y="5120640"/>
            <a:ext cx="7315200" cy="274320"/>
          </a:xfrm>
          <a:prstGeom prst="rect">
            <a:avLst/>
          </a:prstGeom>
          <a:noFill/>
          <a:ln/>
        </p:spPr>
        <p:txBody>
          <a:bodyPr wrap="square" lIns="0" tIns="0" rIns="0" bIns="0" rtlCol="0" anchor="t"/>
          <a:lstStyle/>
          <a:p>
            <a:pPr indent="0" marL="0">
              <a:buNone/>
            </a:pPr>
            <a:r>
              <a:rPr lang="en-US" sz="1000" dirty="0">
                <a:solidFill>
                  <a:schemeClr val="accent5"/>
                </a:solidFill>
              </a:rPr>
              <a:t>Fee list source: FleetOwner, on hidden fuel card fees</a:t>
            </a:r>
            <a:endParaRPr lang="en-US" sz="10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9418320" cy="822960"/>
          </a:xfrm>
          <a:prstGeom prst="rect">
            <a:avLst/>
          </a:prstGeom>
          <a:noFill/>
          <a:ln/>
        </p:spPr>
        <p:txBody>
          <a:bodyPr wrap="square" lIns="0" tIns="0" rIns="0" bIns="0" rtlCol="0" anchor="ctr"/>
          <a:lstStyle/>
          <a:p>
            <a:pPr algn="l" indent="0" marL="0">
              <a:buNone/>
            </a:pPr>
            <a:r>
              <a:rPr lang="en-US" sz="3400" b="1" dirty="0">
                <a:solidFill>
                  <a:schemeClr val="bg1"/>
                </a:solidFill>
              </a:rPr>
              <a:t>Three groups want the same customer</a:t>
            </a:r>
            <a:endParaRPr lang="en-US" sz="3400" dirty="0"/>
          </a:p>
        </p:txBody>
      </p:sp>
      <p:sp>
        <p:nvSpPr>
          <p:cNvPr id="3" name="Faction Fleet companies"/>
          <p:cNvSpPr/>
          <p:nvPr/>
        </p:nvSpPr>
        <p:spPr>
          <a:xfrm>
            <a:off x="548640" y="1554480"/>
            <a:ext cx="3474720" cy="3108960"/>
          </a:xfrm>
          <a:prstGeom prst="roundRect">
            <a:avLst>
              <a:gd name="adj" fmla="val 2353"/>
            </a:avLst>
          </a:prstGeom>
          <a:solidFill>
            <a:srgbClr val="1C2726"/>
          </a:solidFill>
          <a:ln/>
        </p:spPr>
      </p:sp>
      <p:sp>
        <p:nvSpPr>
          <p:cNvPr id="4" name="Text 2"/>
          <p:cNvSpPr txBox="1"/>
          <p:nvPr/>
        </p:nvSpPr>
        <p:spPr>
          <a:xfrm>
            <a:off x="822960" y="1783080"/>
            <a:ext cx="2926080" cy="457200"/>
          </a:xfrm>
          <a:prstGeom prst="rect">
            <a:avLst/>
          </a:prstGeom>
          <a:noFill/>
          <a:ln/>
        </p:spPr>
        <p:txBody>
          <a:bodyPr wrap="square" lIns="0" tIns="0" rIns="0" bIns="0" rtlCol="0" anchor="t"/>
          <a:lstStyle/>
          <a:p>
            <a:pPr indent="0" marL="0">
              <a:buNone/>
            </a:pPr>
            <a:r>
              <a:rPr lang="en-US" sz="2200" b="1" dirty="0">
                <a:solidFill>
                  <a:schemeClr val="bg1"/>
                </a:solidFill>
                <a:latin typeface="Arial" pitchFamily="34" charset="0"/>
                <a:ea typeface="Arial" pitchFamily="34" charset="-122"/>
                <a:cs typeface="Arial" pitchFamily="34" charset="-120"/>
              </a:rPr>
              <a:t>Fleet companies</a:t>
            </a:r>
            <a:endParaRPr lang="en-US" sz="2200" dirty="0"/>
          </a:p>
        </p:txBody>
      </p:sp>
      <p:sp>
        <p:nvSpPr>
          <p:cNvPr id="5" name="Text 3"/>
          <p:cNvSpPr txBox="1"/>
          <p:nvPr/>
        </p:nvSpPr>
        <p:spPr>
          <a:xfrm>
            <a:off x="822960" y="2423160"/>
            <a:ext cx="2926080" cy="274320"/>
          </a:xfrm>
          <a:prstGeom prst="rect">
            <a:avLst/>
          </a:prstGeom>
          <a:noFill/>
          <a:ln/>
        </p:spPr>
        <p:txBody>
          <a:bodyPr wrap="square" lIns="0" tIns="0" rIns="0" bIns="0" rtlCol="0" anchor="t"/>
          <a:lstStyle/>
          <a:p>
            <a:pPr indent="0" marL="0">
              <a:buNone/>
            </a:pPr>
            <a:r>
              <a:rPr lang="en-US" sz="1100" dirty="0">
                <a:solidFill>
                  <a:schemeClr val="accent5"/>
                </a:solidFill>
              </a:rPr>
              <a:t>Has</a:t>
            </a:r>
            <a:endParaRPr lang="en-US" sz="1100" dirty="0"/>
          </a:p>
        </p:txBody>
      </p:sp>
      <p:sp>
        <p:nvSpPr>
          <p:cNvPr id="6" name="Text 4"/>
          <p:cNvSpPr txBox="1"/>
          <p:nvPr/>
        </p:nvSpPr>
        <p:spPr>
          <a:xfrm>
            <a:off x="822960" y="2697480"/>
            <a:ext cx="2926080" cy="731520"/>
          </a:xfrm>
          <a:prstGeom prst="rect">
            <a:avLst/>
          </a:prstGeom>
          <a:noFill/>
          <a:ln/>
        </p:spPr>
        <p:txBody>
          <a:bodyPr wrap="square" lIns="0" tIns="0" rIns="0" bIns="0" rtlCol="0" anchor="t"/>
          <a:lstStyle/>
          <a:p>
            <a:pPr indent="0" marL="0">
              <a:buNone/>
            </a:pPr>
            <a:r>
              <a:rPr lang="en-US" sz="1600" dirty="0">
                <a:solidFill>
                  <a:schemeClr val="bg1"/>
                </a:solidFill>
              </a:rPr>
              <a:t>The customer relationship and the fees</a:t>
            </a:r>
            <a:endParaRPr lang="en-US" sz="1600" dirty="0"/>
          </a:p>
        </p:txBody>
      </p:sp>
      <p:sp>
        <p:nvSpPr>
          <p:cNvPr id="7" name="Text 5"/>
          <p:cNvSpPr txBox="1"/>
          <p:nvPr/>
        </p:nvSpPr>
        <p:spPr>
          <a:xfrm>
            <a:off x="822960" y="3520440"/>
            <a:ext cx="2926080" cy="274320"/>
          </a:xfrm>
          <a:prstGeom prst="rect">
            <a:avLst/>
          </a:prstGeom>
          <a:noFill/>
          <a:ln/>
        </p:spPr>
        <p:txBody>
          <a:bodyPr wrap="square" lIns="0" tIns="0" rIns="0" bIns="0" rtlCol="0" anchor="t"/>
          <a:lstStyle/>
          <a:p>
            <a:pPr indent="0" marL="0">
              <a:buNone/>
            </a:pPr>
            <a:r>
              <a:rPr lang="en-US" sz="1100" dirty="0">
                <a:solidFill>
                  <a:schemeClr val="accent5"/>
                </a:solidFill>
              </a:rPr>
              <a:t>Missing</a:t>
            </a:r>
            <a:endParaRPr lang="en-US" sz="1100" dirty="0"/>
          </a:p>
        </p:txBody>
      </p:sp>
      <p:sp>
        <p:nvSpPr>
          <p:cNvPr id="8" name="Text 6"/>
          <p:cNvSpPr txBox="1"/>
          <p:nvPr/>
        </p:nvSpPr>
        <p:spPr>
          <a:xfrm>
            <a:off x="822960" y="3794760"/>
            <a:ext cx="2926080" cy="731520"/>
          </a:xfrm>
          <a:prstGeom prst="rect">
            <a:avLst/>
          </a:prstGeom>
          <a:noFill/>
          <a:ln/>
        </p:spPr>
        <p:txBody>
          <a:bodyPr wrap="square" lIns="0" tIns="0" rIns="0" bIns="0" rtlCol="0" anchor="t"/>
          <a:lstStyle/>
          <a:p>
            <a:pPr indent="0" marL="0">
              <a:buNone/>
            </a:pPr>
            <a:r>
              <a:rPr lang="en-US" sz="1600" dirty="0">
                <a:solidFill>
                  <a:schemeClr val="bg1"/>
                </a:solidFill>
              </a:rPr>
              <a:t>Loyalty to any dealer or brand</a:t>
            </a:r>
            <a:endParaRPr lang="en-US" sz="1600" dirty="0"/>
          </a:p>
        </p:txBody>
      </p:sp>
      <p:sp>
        <p:nvSpPr>
          <p:cNvPr id="9" name="Faction Automakers"/>
          <p:cNvSpPr/>
          <p:nvPr/>
        </p:nvSpPr>
        <p:spPr>
          <a:xfrm>
            <a:off x="4297680" y="1554480"/>
            <a:ext cx="3474720" cy="3108960"/>
          </a:xfrm>
          <a:prstGeom prst="roundRect">
            <a:avLst>
              <a:gd name="adj" fmla="val 2353"/>
            </a:avLst>
          </a:prstGeom>
          <a:solidFill>
            <a:srgbClr val="1C2726"/>
          </a:solidFill>
          <a:ln/>
        </p:spPr>
      </p:sp>
      <p:sp>
        <p:nvSpPr>
          <p:cNvPr id="10" name="Text 8"/>
          <p:cNvSpPr txBox="1"/>
          <p:nvPr/>
        </p:nvSpPr>
        <p:spPr>
          <a:xfrm>
            <a:off x="4572000" y="1783080"/>
            <a:ext cx="2926080" cy="457200"/>
          </a:xfrm>
          <a:prstGeom prst="rect">
            <a:avLst/>
          </a:prstGeom>
          <a:noFill/>
          <a:ln/>
        </p:spPr>
        <p:txBody>
          <a:bodyPr wrap="square" lIns="0" tIns="0" rIns="0" bIns="0" rtlCol="0" anchor="t"/>
          <a:lstStyle/>
          <a:p>
            <a:pPr indent="0" marL="0">
              <a:buNone/>
            </a:pPr>
            <a:r>
              <a:rPr lang="en-US" sz="2200" b="1" dirty="0">
                <a:solidFill>
                  <a:schemeClr val="bg1"/>
                </a:solidFill>
                <a:latin typeface="Arial" pitchFamily="34" charset="0"/>
                <a:ea typeface="Arial" pitchFamily="34" charset="-122"/>
                <a:cs typeface="Arial" pitchFamily="34" charset="-120"/>
              </a:rPr>
              <a:t>Automakers</a:t>
            </a:r>
            <a:endParaRPr lang="en-US" sz="2200" dirty="0"/>
          </a:p>
        </p:txBody>
      </p:sp>
      <p:sp>
        <p:nvSpPr>
          <p:cNvPr id="11" name="Text 9"/>
          <p:cNvSpPr txBox="1"/>
          <p:nvPr/>
        </p:nvSpPr>
        <p:spPr>
          <a:xfrm>
            <a:off x="4572000" y="2423160"/>
            <a:ext cx="2926080" cy="274320"/>
          </a:xfrm>
          <a:prstGeom prst="rect">
            <a:avLst/>
          </a:prstGeom>
          <a:noFill/>
          <a:ln/>
        </p:spPr>
        <p:txBody>
          <a:bodyPr wrap="square" lIns="0" tIns="0" rIns="0" bIns="0" rtlCol="0" anchor="t"/>
          <a:lstStyle/>
          <a:p>
            <a:pPr indent="0" marL="0">
              <a:buNone/>
            </a:pPr>
            <a:r>
              <a:rPr lang="en-US" sz="1100" dirty="0">
                <a:solidFill>
                  <a:schemeClr val="accent5"/>
                </a:solidFill>
              </a:rPr>
              <a:t>Has</a:t>
            </a:r>
            <a:endParaRPr lang="en-US" sz="1100" dirty="0"/>
          </a:p>
        </p:txBody>
      </p:sp>
      <p:sp>
        <p:nvSpPr>
          <p:cNvPr id="12" name="Text 10"/>
          <p:cNvSpPr txBox="1"/>
          <p:nvPr/>
        </p:nvSpPr>
        <p:spPr>
          <a:xfrm>
            <a:off x="4572000" y="2697480"/>
            <a:ext cx="2926080" cy="731520"/>
          </a:xfrm>
          <a:prstGeom prst="rect">
            <a:avLst/>
          </a:prstGeom>
          <a:noFill/>
          <a:ln/>
        </p:spPr>
        <p:txBody>
          <a:bodyPr wrap="square" lIns="0" tIns="0" rIns="0" bIns="0" rtlCol="0" anchor="t"/>
          <a:lstStyle/>
          <a:p>
            <a:pPr indent="0" marL="0">
              <a:buNone/>
            </a:pPr>
            <a:r>
              <a:rPr lang="en-US" sz="1600" dirty="0">
                <a:solidFill>
                  <a:schemeClr val="bg1"/>
                </a:solidFill>
              </a:rPr>
              <a:t>Built-in truck data and warranty work</a:t>
            </a:r>
            <a:endParaRPr lang="en-US" sz="1600" dirty="0"/>
          </a:p>
        </p:txBody>
      </p:sp>
      <p:sp>
        <p:nvSpPr>
          <p:cNvPr id="13" name="Text 11"/>
          <p:cNvSpPr txBox="1"/>
          <p:nvPr/>
        </p:nvSpPr>
        <p:spPr>
          <a:xfrm>
            <a:off x="4572000" y="3520440"/>
            <a:ext cx="2926080" cy="274320"/>
          </a:xfrm>
          <a:prstGeom prst="rect">
            <a:avLst/>
          </a:prstGeom>
          <a:noFill/>
          <a:ln/>
        </p:spPr>
        <p:txBody>
          <a:bodyPr wrap="square" lIns="0" tIns="0" rIns="0" bIns="0" rtlCol="0" anchor="t"/>
          <a:lstStyle/>
          <a:p>
            <a:pPr indent="0" marL="0">
              <a:buNone/>
            </a:pPr>
            <a:r>
              <a:rPr lang="en-US" sz="1100" dirty="0">
                <a:solidFill>
                  <a:schemeClr val="accent5"/>
                </a:solidFill>
              </a:rPr>
              <a:t>Missing</a:t>
            </a:r>
            <a:endParaRPr lang="en-US" sz="1100" dirty="0"/>
          </a:p>
        </p:txBody>
      </p:sp>
      <p:sp>
        <p:nvSpPr>
          <p:cNvPr id="14" name="Text 12"/>
          <p:cNvSpPr txBox="1"/>
          <p:nvPr/>
        </p:nvSpPr>
        <p:spPr>
          <a:xfrm>
            <a:off x="4572000" y="3794760"/>
            <a:ext cx="2926080" cy="731520"/>
          </a:xfrm>
          <a:prstGeom prst="rect">
            <a:avLst/>
          </a:prstGeom>
          <a:noFill/>
          <a:ln/>
        </p:spPr>
        <p:txBody>
          <a:bodyPr wrap="square" lIns="0" tIns="0" rIns="0" bIns="0" rtlCol="0" anchor="t"/>
          <a:lstStyle/>
          <a:p>
            <a:pPr indent="0" marL="0">
              <a:buNone/>
            </a:pPr>
            <a:r>
              <a:rPr lang="en-US" sz="1600" dirty="0">
                <a:solidFill>
                  <a:schemeClr val="bg1"/>
                </a:solidFill>
              </a:rPr>
              <a:t>Any truck outside their own brand</a:t>
            </a:r>
            <a:endParaRPr lang="en-US" sz="1600" dirty="0"/>
          </a:p>
        </p:txBody>
      </p:sp>
      <p:sp>
        <p:nvSpPr>
          <p:cNvPr id="15" name="Faction Lenders"/>
          <p:cNvSpPr/>
          <p:nvPr/>
        </p:nvSpPr>
        <p:spPr>
          <a:xfrm>
            <a:off x="8046720" y="1554480"/>
            <a:ext cx="3474720" cy="3108960"/>
          </a:xfrm>
          <a:prstGeom prst="roundRect">
            <a:avLst>
              <a:gd name="adj" fmla="val 2353"/>
            </a:avLst>
          </a:prstGeom>
          <a:solidFill>
            <a:srgbClr val="1C2726"/>
          </a:solidFill>
          <a:ln w="25400">
            <a:solidFill>
              <a:schemeClr val="accent1"/>
            </a:solidFill>
            <a:prstDash val="solid"/>
          </a:ln>
        </p:spPr>
      </p:sp>
      <p:sp>
        <p:nvSpPr>
          <p:cNvPr id="16" name="Text 14"/>
          <p:cNvSpPr txBox="1"/>
          <p:nvPr/>
        </p:nvSpPr>
        <p:spPr>
          <a:xfrm>
            <a:off x="8321040" y="1783080"/>
            <a:ext cx="2926080" cy="457200"/>
          </a:xfrm>
          <a:prstGeom prst="rect">
            <a:avLst/>
          </a:prstGeom>
          <a:noFill/>
          <a:ln/>
        </p:spPr>
        <p:txBody>
          <a:bodyPr wrap="square" lIns="0" tIns="0" rIns="0" bIns="0" rtlCol="0" anchor="t"/>
          <a:lstStyle/>
          <a:p>
            <a:pPr indent="0" marL="0">
              <a:buNone/>
            </a:pPr>
            <a:r>
              <a:rPr lang="en-US" sz="2200" b="1" dirty="0">
                <a:solidFill>
                  <a:schemeClr val="accent1"/>
                </a:solidFill>
                <a:latin typeface="Arial" pitchFamily="34" charset="0"/>
                <a:ea typeface="Arial" pitchFamily="34" charset="-122"/>
                <a:cs typeface="Arial" pitchFamily="34" charset="-120"/>
              </a:rPr>
              <a:t>Lenders</a:t>
            </a:r>
            <a:endParaRPr lang="en-US" sz="2200" dirty="0"/>
          </a:p>
        </p:txBody>
      </p:sp>
      <p:sp>
        <p:nvSpPr>
          <p:cNvPr id="17" name="Text 15"/>
          <p:cNvSpPr txBox="1"/>
          <p:nvPr/>
        </p:nvSpPr>
        <p:spPr>
          <a:xfrm>
            <a:off x="8321040" y="2423160"/>
            <a:ext cx="2926080" cy="274320"/>
          </a:xfrm>
          <a:prstGeom prst="rect">
            <a:avLst/>
          </a:prstGeom>
          <a:noFill/>
          <a:ln/>
        </p:spPr>
        <p:txBody>
          <a:bodyPr wrap="square" lIns="0" tIns="0" rIns="0" bIns="0" rtlCol="0" anchor="t"/>
          <a:lstStyle/>
          <a:p>
            <a:pPr indent="0" marL="0">
              <a:buNone/>
            </a:pPr>
            <a:r>
              <a:rPr lang="en-US" sz="1100" dirty="0">
                <a:solidFill>
                  <a:schemeClr val="accent5"/>
                </a:solidFill>
              </a:rPr>
              <a:t>Has</a:t>
            </a:r>
            <a:endParaRPr lang="en-US" sz="1100" dirty="0"/>
          </a:p>
        </p:txBody>
      </p:sp>
      <p:sp>
        <p:nvSpPr>
          <p:cNvPr id="18" name="Text 16"/>
          <p:cNvSpPr txBox="1"/>
          <p:nvPr/>
        </p:nvSpPr>
        <p:spPr>
          <a:xfrm>
            <a:off x="8321040" y="2697480"/>
            <a:ext cx="2926080" cy="731520"/>
          </a:xfrm>
          <a:prstGeom prst="rect">
            <a:avLst/>
          </a:prstGeom>
          <a:noFill/>
          <a:ln/>
        </p:spPr>
        <p:txBody>
          <a:bodyPr wrap="square" lIns="0" tIns="0" rIns="0" bIns="0" rtlCol="0" anchor="t"/>
          <a:lstStyle/>
          <a:p>
            <a:pPr indent="0" marL="0">
              <a:buNone/>
            </a:pPr>
            <a:r>
              <a:rPr lang="en-US" sz="1600" dirty="0">
                <a:solidFill>
                  <a:schemeClr val="bg1"/>
                </a:solidFill>
              </a:rPr>
              <a:t>Money and a relationship with every dealer</a:t>
            </a:r>
            <a:endParaRPr lang="en-US" sz="1600" dirty="0"/>
          </a:p>
        </p:txBody>
      </p:sp>
      <p:sp>
        <p:nvSpPr>
          <p:cNvPr id="19" name="Text 17"/>
          <p:cNvSpPr txBox="1"/>
          <p:nvPr/>
        </p:nvSpPr>
        <p:spPr>
          <a:xfrm>
            <a:off x="8321040" y="3520440"/>
            <a:ext cx="2926080" cy="274320"/>
          </a:xfrm>
          <a:prstGeom prst="rect">
            <a:avLst/>
          </a:prstGeom>
          <a:noFill/>
          <a:ln/>
        </p:spPr>
        <p:txBody>
          <a:bodyPr wrap="square" lIns="0" tIns="0" rIns="0" bIns="0" rtlCol="0" anchor="t"/>
          <a:lstStyle/>
          <a:p>
            <a:pPr indent="0" marL="0">
              <a:buNone/>
            </a:pPr>
            <a:r>
              <a:rPr lang="en-US" sz="1100" dirty="0">
                <a:solidFill>
                  <a:schemeClr val="accent5"/>
                </a:solidFill>
              </a:rPr>
              <a:t>Missing</a:t>
            </a:r>
            <a:endParaRPr lang="en-US" sz="1100" dirty="0"/>
          </a:p>
        </p:txBody>
      </p:sp>
      <p:sp>
        <p:nvSpPr>
          <p:cNvPr id="20" name="Text 18"/>
          <p:cNvSpPr txBox="1"/>
          <p:nvPr/>
        </p:nvSpPr>
        <p:spPr>
          <a:xfrm>
            <a:off x="8321040" y="3794760"/>
            <a:ext cx="2926080" cy="731520"/>
          </a:xfrm>
          <a:prstGeom prst="rect">
            <a:avLst/>
          </a:prstGeom>
          <a:noFill/>
          <a:ln/>
        </p:spPr>
        <p:txBody>
          <a:bodyPr wrap="square" lIns="0" tIns="0" rIns="0" bIns="0" rtlCol="0" anchor="t"/>
          <a:lstStyle/>
          <a:p>
            <a:pPr indent="0" marL="0">
              <a:buNone/>
            </a:pPr>
            <a:r>
              <a:rPr lang="en-US" sz="1600" dirty="0">
                <a:solidFill>
                  <a:schemeClr val="bg1"/>
                </a:solidFill>
              </a:rPr>
              <a:t>An app the customer opens every day</a:t>
            </a:r>
            <a:endParaRPr lang="en-US" sz="1600" dirty="0"/>
          </a:p>
        </p:txBody>
      </p:sp>
      <p:sp>
        <p:nvSpPr>
          <p:cNvPr id="21" name="Text 19"/>
          <p:cNvSpPr txBox="1"/>
          <p:nvPr/>
        </p:nvSpPr>
        <p:spPr>
          <a:xfrm>
            <a:off x="548640" y="4983480"/>
            <a:ext cx="10972800" cy="731520"/>
          </a:xfrm>
          <a:prstGeom prst="rect">
            <a:avLst/>
          </a:prstGeom>
          <a:noFill/>
          <a:ln/>
        </p:spPr>
        <p:txBody>
          <a:bodyPr wrap="square" lIns="0" tIns="0" rIns="0" bIns="0" rtlCol="0" anchor="t"/>
          <a:lstStyle/>
          <a:p>
            <a:pPr indent="0" marL="0">
              <a:buNone/>
            </a:pPr>
            <a:r>
              <a:rPr lang="en-US" sz="1800" dirty="0">
                <a:solidFill>
                  <a:schemeClr val="bg2"/>
                </a:solidFill>
              </a:rPr>
              <a:t>The open spot is one app for every brand. A plumber with four Fords, three Rams, and a Chevy wants one screen, and a lender can back that.</a:t>
            </a:r>
            <a:endParaRPr lang="en-US" sz="18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9418320" cy="822960"/>
          </a:xfrm>
          <a:prstGeom prst="rect">
            <a:avLst/>
          </a:prstGeom>
          <a:noFill/>
          <a:ln/>
        </p:spPr>
        <p:txBody>
          <a:bodyPr wrap="square" lIns="0" tIns="0" rIns="0" bIns="0" rtlCol="0" anchor="ctr"/>
          <a:lstStyle/>
          <a:p>
            <a:pPr algn="l" indent="0" marL="0">
              <a:buNone/>
            </a:pPr>
            <a:r>
              <a:rPr lang="en-US" sz="3400" b="1" dirty="0">
                <a:solidFill>
                  <a:schemeClr val="tx1"/>
                </a:solidFill>
              </a:rPr>
              <a:t>Why now</a:t>
            </a:r>
            <a:endParaRPr lang="en-US" sz="3400" dirty="0"/>
          </a:p>
        </p:txBody>
      </p:sp>
      <p:sp>
        <p:nvSpPr>
          <p:cNvPr id="3" name="Text 1"/>
          <p:cNvSpPr txBox="1"/>
          <p:nvPr/>
        </p:nvSpPr>
        <p:spPr>
          <a:xfrm>
            <a:off x="548640" y="1645920"/>
            <a:ext cx="3474720" cy="1005840"/>
          </a:xfrm>
          <a:prstGeom prst="rect">
            <a:avLst/>
          </a:prstGeom>
          <a:noFill/>
          <a:ln/>
        </p:spPr>
        <p:txBody>
          <a:bodyPr wrap="square" lIns="0" tIns="0" rIns="0" bIns="0" rtlCol="0" anchor="t"/>
          <a:lstStyle/>
          <a:p>
            <a:pPr indent="0" marL="0">
              <a:buNone/>
            </a:pPr>
            <a:r>
              <a:rPr lang="en-US" sz="5400" b="1" dirty="0">
                <a:solidFill>
                  <a:schemeClr val="accent1"/>
                </a:solidFill>
                <a:latin typeface="Arial" pitchFamily="34" charset="0"/>
                <a:ea typeface="Arial" pitchFamily="34" charset="-122"/>
                <a:cs typeface="Arial" pitchFamily="34" charset="-120"/>
              </a:rPr>
              <a:t>Jul 2026</a:t>
            </a:r>
            <a:endParaRPr lang="en-US" sz="5400" dirty="0"/>
          </a:p>
        </p:txBody>
      </p:sp>
      <p:sp>
        <p:nvSpPr>
          <p:cNvPr id="4" name="Text 2"/>
          <p:cNvSpPr txBox="1"/>
          <p:nvPr/>
        </p:nvSpPr>
        <p:spPr>
          <a:xfrm>
            <a:off x="548640" y="2788920"/>
            <a:ext cx="3383280" cy="1645920"/>
          </a:xfrm>
          <a:prstGeom prst="rect">
            <a:avLst/>
          </a:prstGeom>
          <a:noFill/>
          <a:ln/>
        </p:spPr>
        <p:txBody>
          <a:bodyPr wrap="square" lIns="0" tIns="0" rIns="0" bIns="0" rtlCol="0" anchor="t"/>
          <a:lstStyle/>
          <a:p>
            <a:pPr indent="0" marL="0">
              <a:buNone/>
            </a:pPr>
            <a:r>
              <a:rPr lang="en-US" sz="1600" dirty="0">
                <a:solidFill>
                  <a:schemeClr val="tx1"/>
                </a:solidFill>
              </a:rPr>
              <a:t>Ford Pro ships a tool that lets Ford dealers track small fleets. Dealers want this, but Ford only covers Fords.</a:t>
            </a:r>
            <a:endParaRPr lang="en-US" sz="1600" dirty="0"/>
          </a:p>
        </p:txBody>
      </p:sp>
      <p:sp>
        <p:nvSpPr>
          <p:cNvPr id="5" name="Text 3"/>
          <p:cNvSpPr txBox="1"/>
          <p:nvPr/>
        </p:nvSpPr>
        <p:spPr>
          <a:xfrm>
            <a:off x="548640" y="4572000"/>
            <a:ext cx="3383280" cy="274320"/>
          </a:xfrm>
          <a:prstGeom prst="rect">
            <a:avLst/>
          </a:prstGeom>
          <a:noFill/>
          <a:ln/>
        </p:spPr>
        <p:txBody>
          <a:bodyPr wrap="square" lIns="0" tIns="0" rIns="0" bIns="0" rtlCol="0" anchor="t"/>
          <a:lstStyle/>
          <a:p>
            <a:pPr indent="0" marL="0">
              <a:buNone/>
            </a:pPr>
            <a:r>
              <a:rPr lang="en-US" sz="1000" dirty="0">
                <a:solidFill>
                  <a:schemeClr val="accent5"/>
                </a:solidFill>
              </a:rPr>
              <a:t>Source: Ford Authority</a:t>
            </a:r>
            <a:endParaRPr lang="en-US" sz="1000" dirty="0"/>
          </a:p>
        </p:txBody>
      </p:sp>
      <p:sp>
        <p:nvSpPr>
          <p:cNvPr id="6" name="Text 4"/>
          <p:cNvSpPr txBox="1"/>
          <p:nvPr/>
        </p:nvSpPr>
        <p:spPr>
          <a:xfrm>
            <a:off x="4297680" y="1645920"/>
            <a:ext cx="3474720" cy="1005840"/>
          </a:xfrm>
          <a:prstGeom prst="rect">
            <a:avLst/>
          </a:prstGeom>
          <a:noFill/>
          <a:ln/>
        </p:spPr>
        <p:txBody>
          <a:bodyPr wrap="square" lIns="0" tIns="0" rIns="0" bIns="0" rtlCol="0" anchor="t"/>
          <a:lstStyle/>
          <a:p>
            <a:pPr indent="0" marL="0">
              <a:buNone/>
            </a:pPr>
            <a:r>
              <a:rPr lang="en-US" sz="5400" b="1" dirty="0">
                <a:solidFill>
                  <a:schemeClr val="accent1"/>
                </a:solidFill>
                <a:latin typeface="Arial" pitchFamily="34" charset="0"/>
                <a:ea typeface="Arial" pitchFamily="34" charset="-122"/>
                <a:cs typeface="Arial" pitchFamily="34" charset="-120"/>
              </a:rPr>
              <a:t>Jan 2026</a:t>
            </a:r>
            <a:endParaRPr lang="en-US" sz="5400" dirty="0"/>
          </a:p>
        </p:txBody>
      </p:sp>
      <p:sp>
        <p:nvSpPr>
          <p:cNvPr id="7" name="Text 5"/>
          <p:cNvSpPr txBox="1"/>
          <p:nvPr/>
        </p:nvSpPr>
        <p:spPr>
          <a:xfrm>
            <a:off x="4297680" y="2788920"/>
            <a:ext cx="3383280" cy="1645920"/>
          </a:xfrm>
          <a:prstGeom prst="rect">
            <a:avLst/>
          </a:prstGeom>
          <a:noFill/>
          <a:ln/>
        </p:spPr>
        <p:txBody>
          <a:bodyPr wrap="square" lIns="0" tIns="0" rIns="0" bIns="0" rtlCol="0" anchor="t"/>
          <a:lstStyle/>
          <a:p>
            <a:pPr indent="0" marL="0">
              <a:buNone/>
            </a:pPr>
            <a:r>
              <a:rPr lang="en-US" sz="1600" dirty="0">
                <a:solidFill>
                  <a:schemeClr val="tx1"/>
                </a:solidFill>
              </a:rPr>
              <a:t>The FTC finalizes a 20-year order against GM and OnStar over driver data. Asking first is now a must.</a:t>
            </a:r>
            <a:endParaRPr lang="en-US" sz="1600" dirty="0"/>
          </a:p>
        </p:txBody>
      </p:sp>
      <p:sp>
        <p:nvSpPr>
          <p:cNvPr id="8" name="Text 6"/>
          <p:cNvSpPr txBox="1"/>
          <p:nvPr/>
        </p:nvSpPr>
        <p:spPr>
          <a:xfrm>
            <a:off x="4297680" y="4572000"/>
            <a:ext cx="3383280" cy="274320"/>
          </a:xfrm>
          <a:prstGeom prst="rect">
            <a:avLst/>
          </a:prstGeom>
          <a:noFill/>
          <a:ln/>
        </p:spPr>
        <p:txBody>
          <a:bodyPr wrap="square" lIns="0" tIns="0" rIns="0" bIns="0" rtlCol="0" anchor="t"/>
          <a:lstStyle/>
          <a:p>
            <a:pPr indent="0" marL="0">
              <a:buNone/>
            </a:pPr>
            <a:r>
              <a:rPr lang="en-US" sz="1000" dirty="0">
                <a:solidFill>
                  <a:schemeClr val="accent5"/>
                </a:solidFill>
              </a:rPr>
              <a:t>Source: Parker Poe</a:t>
            </a:r>
            <a:endParaRPr lang="en-US" sz="1000" dirty="0"/>
          </a:p>
        </p:txBody>
      </p:sp>
      <p:sp>
        <p:nvSpPr>
          <p:cNvPr id="9" name="Text 7"/>
          <p:cNvSpPr txBox="1"/>
          <p:nvPr/>
        </p:nvSpPr>
        <p:spPr>
          <a:xfrm>
            <a:off x="8046720" y="1645920"/>
            <a:ext cx="3474720" cy="1005840"/>
          </a:xfrm>
          <a:prstGeom prst="rect">
            <a:avLst/>
          </a:prstGeom>
          <a:noFill/>
          <a:ln/>
        </p:spPr>
        <p:txBody>
          <a:bodyPr wrap="square" lIns="0" tIns="0" rIns="0" bIns="0" rtlCol="0" anchor="t"/>
          <a:lstStyle/>
          <a:p>
            <a:pPr indent="0" marL="0">
              <a:buNone/>
            </a:pPr>
            <a:r>
              <a:rPr lang="en-US" sz="5400" b="1" dirty="0">
                <a:solidFill>
                  <a:schemeClr val="accent1"/>
                </a:solidFill>
                <a:latin typeface="Arial" pitchFamily="34" charset="0"/>
                <a:ea typeface="Arial" pitchFamily="34" charset="-122"/>
                <a:cs typeface="Arial" pitchFamily="34" charset="-120"/>
              </a:rPr>
              <a:t>375</a:t>
            </a:r>
            <a:endParaRPr lang="en-US" sz="5400" dirty="0"/>
          </a:p>
        </p:txBody>
      </p:sp>
      <p:sp>
        <p:nvSpPr>
          <p:cNvPr id="10" name="Text 8"/>
          <p:cNvSpPr txBox="1"/>
          <p:nvPr/>
        </p:nvSpPr>
        <p:spPr>
          <a:xfrm>
            <a:off x="8046720" y="2788920"/>
            <a:ext cx="3383280" cy="1645920"/>
          </a:xfrm>
          <a:prstGeom prst="rect">
            <a:avLst/>
          </a:prstGeom>
          <a:noFill/>
          <a:ln/>
        </p:spPr>
        <p:txBody>
          <a:bodyPr wrap="square" lIns="0" tIns="0" rIns="0" bIns="0" rtlCol="0" anchor="t"/>
          <a:lstStyle/>
          <a:p>
            <a:pPr indent="0" marL="0">
              <a:buNone/>
            </a:pPr>
            <a:r>
              <a:rPr lang="en-US" sz="1600" dirty="0">
                <a:solidFill>
                  <a:schemeClr val="tx1"/>
                </a:solidFill>
              </a:rPr>
              <a:t>Fleet apps for small businesses on GetApp. The app alone won't win. A lender and a dealer behind it will.</a:t>
            </a:r>
            <a:endParaRPr lang="en-US" sz="1600" dirty="0"/>
          </a:p>
        </p:txBody>
      </p:sp>
      <p:sp>
        <p:nvSpPr>
          <p:cNvPr id="11" name="Text 9"/>
          <p:cNvSpPr txBox="1"/>
          <p:nvPr/>
        </p:nvSpPr>
        <p:spPr>
          <a:xfrm>
            <a:off x="8046720" y="4572000"/>
            <a:ext cx="3383280" cy="274320"/>
          </a:xfrm>
          <a:prstGeom prst="rect">
            <a:avLst/>
          </a:prstGeom>
          <a:noFill/>
          <a:ln/>
        </p:spPr>
        <p:txBody>
          <a:bodyPr wrap="square" lIns="0" tIns="0" rIns="0" bIns="0" rtlCol="0" anchor="t"/>
          <a:lstStyle/>
          <a:p>
            <a:pPr indent="0" marL="0">
              <a:buNone/>
            </a:pPr>
            <a:r>
              <a:rPr lang="en-US" sz="1000" dirty="0">
                <a:solidFill>
                  <a:schemeClr val="accent5"/>
                </a:solidFill>
              </a:rPr>
              <a:t>Source: GetApp</a:t>
            </a:r>
            <a:endParaRPr lang="en-US" sz="10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731520" y="1737360"/>
            <a:ext cx="10698480" cy="1828800"/>
          </a:xfrm>
          <a:prstGeom prst="rect">
            <a:avLst/>
          </a:prstGeom>
          <a:noFill/>
          <a:ln/>
        </p:spPr>
        <p:txBody>
          <a:bodyPr wrap="square" lIns="0" tIns="0" rIns="0" bIns="0" rtlCol="0" anchor="b"/>
          <a:lstStyle/>
          <a:p>
            <a:pPr algn="l" indent="0" marL="0">
              <a:buNone/>
            </a:pPr>
            <a:r>
              <a:rPr lang="en-US" sz="9600" b="1" dirty="0">
                <a:solidFill>
                  <a:schemeClr val="bg1"/>
                </a:solidFill>
              </a:rPr>
              <a:t>Tandem</a:t>
            </a:r>
            <a:endParaRPr lang="en-US" sz="9600" dirty="0"/>
          </a:p>
        </p:txBody>
      </p:sp>
      <p:sp>
        <p:nvSpPr>
          <p:cNvPr id="3" name="Text 0"/>
          <p:cNvSpPr/>
          <p:nvPr>
            <p:ph idx="101" type="body" hasCustomPrompt="1"/>
          </p:nvPr>
        </p:nvSpPr>
        <p:spPr>
          <a:xfrm>
            <a:off x="731520" y="3703320"/>
            <a:ext cx="9601200" cy="914400"/>
          </a:xfrm>
          <a:prstGeom prst="rect">
            <a:avLst/>
          </a:prstGeom>
          <a:noFill/>
          <a:ln/>
        </p:spPr>
        <p:txBody>
          <a:bodyPr wrap="square" lIns="0" tIns="0" rIns="0" bIns="0" rtlCol="0" anchor="t"/>
          <a:lstStyle/>
          <a:p>
            <a:pPr indent="0" marL="0">
              <a:buNone/>
            </a:pPr>
            <a:r>
              <a:rPr lang="en-US" sz="2000" dirty="0">
                <a:solidFill>
                  <a:schemeClr val="bg2"/>
                </a:solidFill>
              </a:rPr>
              <a:t>Two axles, one load. The fleet on one side, the dealer and lender on the other, all on one record.</a:t>
            </a:r>
            <a:endParaRPr lang="en-US" sz="2000" dirty="0"/>
          </a:p>
        </p:txBody>
      </p:sp>
      <p:sp>
        <p:nvSpPr>
          <p:cNvPr id="4" name="Intro axle"/>
          <p:cNvSpPr/>
          <p:nvPr/>
        </p:nvSpPr>
        <p:spPr>
          <a:xfrm>
            <a:off x="6949440" y="1417320"/>
            <a:ext cx="3291840" cy="146304"/>
          </a:xfrm>
          <a:prstGeom prst="rect">
            <a:avLst/>
          </a:prstGeom>
          <a:solidFill>
            <a:schemeClr val="bg1"/>
          </a:solidFill>
          <a:ln/>
        </p:spPr>
      </p:sp>
      <p:sp>
        <p:nvSpPr>
          <p:cNvPr id="5" name="Intro wheel business"/>
          <p:cNvSpPr/>
          <p:nvPr/>
        </p:nvSpPr>
        <p:spPr>
          <a:xfrm>
            <a:off x="6309360" y="850392"/>
            <a:ext cx="1280160" cy="1280160"/>
          </a:xfrm>
          <a:prstGeom prst="ellipse">
            <a:avLst/>
          </a:prstGeom>
          <a:solidFill>
            <a:schemeClr val="accent1"/>
          </a:solidFill>
          <a:ln/>
        </p:spPr>
      </p:sp>
      <p:sp>
        <p:nvSpPr>
          <p:cNvPr id="6" name="Intro wheel dealer"/>
          <p:cNvSpPr/>
          <p:nvPr/>
        </p:nvSpPr>
        <p:spPr>
          <a:xfrm>
            <a:off x="9601200" y="850392"/>
            <a:ext cx="1280160" cy="1280160"/>
          </a:xfrm>
          <a:prstGeom prst="ellipse">
            <a:avLst/>
          </a:prstGeom>
          <a:solidFill>
            <a:schemeClr val="accent6"/>
          </a:solidFill>
          <a:ln/>
        </p:spPr>
      </p:sp>
      <p:sp>
        <p:nvSpPr>
          <p:cNvPr id="7" name="Text 5"/>
          <p:cNvSpPr txBox="1"/>
          <p:nvPr/>
        </p:nvSpPr>
        <p:spPr>
          <a:xfrm>
            <a:off x="6035040" y="2240280"/>
            <a:ext cx="1828800" cy="365760"/>
          </a:xfrm>
          <a:prstGeom prst="rect">
            <a:avLst/>
          </a:prstGeom>
          <a:noFill/>
          <a:ln/>
        </p:spPr>
        <p:txBody>
          <a:bodyPr wrap="square" lIns="0" tIns="0" rIns="0" bIns="0" rtlCol="0" anchor="t"/>
          <a:lstStyle/>
          <a:p>
            <a:pPr algn="ctr" indent="0" marL="0">
              <a:buNone/>
            </a:pPr>
            <a:r>
              <a:rPr lang="en-US" sz="1600" b="1" dirty="0">
                <a:solidFill>
                  <a:schemeClr val="bg1"/>
                </a:solidFill>
              </a:rPr>
              <a:t>The fleet</a:t>
            </a:r>
            <a:endParaRPr lang="en-US" sz="1600" dirty="0"/>
          </a:p>
        </p:txBody>
      </p:sp>
      <p:sp>
        <p:nvSpPr>
          <p:cNvPr id="8" name="Text 6"/>
          <p:cNvSpPr txBox="1"/>
          <p:nvPr/>
        </p:nvSpPr>
        <p:spPr>
          <a:xfrm>
            <a:off x="9144000" y="2240280"/>
            <a:ext cx="2194560" cy="365760"/>
          </a:xfrm>
          <a:prstGeom prst="rect">
            <a:avLst/>
          </a:prstGeom>
          <a:noFill/>
          <a:ln/>
        </p:spPr>
        <p:txBody>
          <a:bodyPr wrap="square" lIns="0" tIns="0" rIns="0" bIns="0" rtlCol="0" anchor="t"/>
          <a:lstStyle/>
          <a:p>
            <a:pPr algn="ctr" indent="0" marL="0">
              <a:buNone/>
            </a:pPr>
            <a:r>
              <a:rPr lang="en-US" sz="1600" b="1" dirty="0">
                <a:solidFill>
                  <a:schemeClr val="bg1"/>
                </a:solidFill>
              </a:rPr>
              <a:t>Dealer + lender</a:t>
            </a:r>
            <a:endParaRPr lang="en-US" sz="1600" dirty="0"/>
          </a:p>
        </p:txBody>
      </p:sp>
      <p:sp>
        <p:nvSpPr>
          <p:cNvPr id="9" name="Text 7"/>
          <p:cNvSpPr txBox="1"/>
          <p:nvPr/>
        </p:nvSpPr>
        <p:spPr>
          <a:xfrm>
            <a:off x="6035040" y="2606040"/>
            <a:ext cx="1828800" cy="320040"/>
          </a:xfrm>
          <a:prstGeom prst="rect">
            <a:avLst/>
          </a:prstGeom>
          <a:noFill/>
          <a:ln/>
        </p:spPr>
        <p:txBody>
          <a:bodyPr wrap="square" lIns="0" tIns="0" rIns="0" bIns="0" rtlCol="0" anchor="t"/>
          <a:lstStyle/>
          <a:p>
            <a:pPr algn="ctr" indent="0" marL="0">
              <a:buNone/>
            </a:pPr>
            <a:r>
              <a:rPr lang="en-US" sz="1300" dirty="0">
                <a:solidFill>
                  <a:schemeClr val="bg2"/>
                </a:solidFill>
              </a:rPr>
              <a:t>owners + drivers</a:t>
            </a:r>
            <a:endParaRPr lang="en-US" sz="1300" dirty="0"/>
          </a:p>
        </p:txBody>
      </p:sp>
      <p:sp>
        <p:nvSpPr>
          <p:cNvPr id="10" name="Text 8"/>
          <p:cNvSpPr txBox="1"/>
          <p:nvPr/>
        </p:nvSpPr>
        <p:spPr>
          <a:xfrm>
            <a:off x="9144000" y="2606040"/>
            <a:ext cx="2194560" cy="320040"/>
          </a:xfrm>
          <a:prstGeom prst="rect">
            <a:avLst/>
          </a:prstGeom>
          <a:noFill/>
          <a:ln/>
        </p:spPr>
        <p:txBody>
          <a:bodyPr wrap="square" lIns="0" tIns="0" rIns="0" bIns="0" rtlCol="0" anchor="t"/>
          <a:lstStyle/>
          <a:p>
            <a:pPr algn="ctr" indent="0" marL="0">
              <a:buNone/>
            </a:pPr>
            <a:r>
              <a:rPr lang="en-US" sz="1300" dirty="0">
                <a:solidFill>
                  <a:schemeClr val="bg2"/>
                </a:solidFill>
              </a:rPr>
              <a:t>service + the next loan</a:t>
            </a:r>
            <a:endParaRPr lang="en-US" sz="1300" dirty="0"/>
          </a:p>
        </p:txBody>
      </p:sp>
      <p:sp>
        <p:nvSpPr>
          <p:cNvPr id="11" name="Text 9"/>
          <p:cNvSpPr txBox="1"/>
          <p:nvPr/>
        </p:nvSpPr>
        <p:spPr>
          <a:xfrm>
            <a:off x="7589520" y="1051560"/>
            <a:ext cx="2011680" cy="320040"/>
          </a:xfrm>
          <a:prstGeom prst="rect">
            <a:avLst/>
          </a:prstGeom>
          <a:noFill/>
          <a:ln/>
        </p:spPr>
        <p:txBody>
          <a:bodyPr wrap="square" lIns="0" tIns="0" rIns="0" bIns="0" rtlCol="0" anchor="t"/>
          <a:lstStyle/>
          <a:p>
            <a:pPr algn="ctr" indent="0" marL="0">
              <a:buNone/>
            </a:pPr>
            <a:r>
              <a:rPr lang="en-US" sz="1400" dirty="0">
                <a:solidFill>
                  <a:schemeClr val="bg2"/>
                </a:solidFill>
              </a:rPr>
              <a:t>always in sync</a:t>
            </a:r>
            <a:endParaRPr lang="en-US" sz="1400" dirty="0"/>
          </a:p>
        </p:txBody>
      </p:sp>
      <p:sp>
        <p:nvSpPr>
          <p:cNvPr id="12" name="Text 10"/>
          <p:cNvSpPr txBox="1"/>
          <p:nvPr/>
        </p:nvSpPr>
        <p:spPr>
          <a:xfrm>
            <a:off x="731520" y="5852160"/>
            <a:ext cx="7315200" cy="365760"/>
          </a:xfrm>
          <a:prstGeom prst="rect">
            <a:avLst/>
          </a:prstGeom>
          <a:noFill/>
          <a:ln/>
        </p:spPr>
        <p:txBody>
          <a:bodyPr wrap="square" lIns="0" tIns="0" rIns="0" bIns="0" rtlCol="0" anchor="t"/>
          <a:lstStyle/>
          <a:p>
            <a:pPr indent="0" marL="0">
              <a:buNone/>
            </a:pPr>
            <a:r>
              <a:rPr lang="en-US" sz="1400" b="1" dirty="0">
                <a:solidFill>
                  <a:schemeClr val="accent1"/>
                </a:solidFill>
              </a:rPr>
              <a:t>Tandem  ·  Pull together</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9418320" cy="822960"/>
          </a:xfrm>
          <a:prstGeom prst="rect">
            <a:avLst/>
          </a:prstGeom>
          <a:noFill/>
          <a:ln/>
        </p:spPr>
        <p:txBody>
          <a:bodyPr wrap="square" lIns="0" tIns="0" rIns="0" bIns="0" rtlCol="0" anchor="ctr"/>
          <a:lstStyle/>
          <a:p>
            <a:pPr algn="l" indent="0" marL="0">
              <a:buNone/>
            </a:pPr>
            <a:r>
              <a:rPr lang="en-US" sz="3400" b="1" dirty="0">
                <a:solidFill>
                  <a:schemeClr val="tx1"/>
                </a:solidFill>
              </a:rPr>
              <a:t>At the heart of Tandem: Fleet Cycling</a:t>
            </a:r>
            <a:endParaRPr lang="en-US" sz="3400" dirty="0"/>
          </a:p>
        </p:txBody>
      </p:sp>
      <p:sp>
        <p:nvSpPr>
          <p:cNvPr id="3" name="Text 1"/>
          <p:cNvSpPr txBox="1"/>
          <p:nvPr/>
        </p:nvSpPr>
        <p:spPr>
          <a:xfrm>
            <a:off x="548640" y="1325880"/>
            <a:ext cx="10972800" cy="457200"/>
          </a:xfrm>
          <a:prstGeom prst="rect">
            <a:avLst/>
          </a:prstGeom>
          <a:noFill/>
          <a:ln/>
        </p:spPr>
        <p:txBody>
          <a:bodyPr wrap="square" lIns="0" tIns="0" rIns="0" bIns="0" rtlCol="0" anchor="t"/>
          <a:lstStyle/>
          <a:p>
            <a:pPr indent="0" marL="0">
              <a:buNone/>
            </a:pPr>
            <a:r>
              <a:rPr lang="en-US" sz="1800" dirty="0">
                <a:solidFill>
                  <a:schemeClr val="accent5"/>
                </a:solidFill>
              </a:rPr>
              <a:t>Designed by the commercial lending expert who started Tandem. It finds the best month to rotate every truck.</a:t>
            </a:r>
            <a:endParaRPr lang="en-US" sz="1800" dirty="0"/>
          </a:p>
        </p:txBody>
      </p:sp>
      <p:sp>
        <p:nvSpPr>
          <p:cNvPr id="4" name="Fleet Cycling 1"/>
          <p:cNvSpPr/>
          <p:nvPr/>
        </p:nvSpPr>
        <p:spPr>
          <a:xfrm>
            <a:off x="548640" y="2057400"/>
            <a:ext cx="3474720" cy="1463040"/>
          </a:xfrm>
          <a:prstGeom prst="roundRect">
            <a:avLst>
              <a:gd name="adj" fmla="val 5000"/>
            </a:avLst>
          </a:prstGeom>
          <a:solidFill>
            <a:schemeClr val="bg2"/>
          </a:solidFill>
          <a:ln/>
        </p:spPr>
      </p:sp>
      <p:sp>
        <p:nvSpPr>
          <p:cNvPr id="5" name="Text 3"/>
          <p:cNvSpPr txBox="1"/>
          <p:nvPr/>
        </p:nvSpPr>
        <p:spPr>
          <a:xfrm>
            <a:off x="822960" y="2286000"/>
            <a:ext cx="2926080" cy="411480"/>
          </a:xfrm>
          <a:prstGeom prst="rect">
            <a:avLst/>
          </a:prstGeom>
          <a:noFill/>
          <a:ln/>
        </p:spPr>
        <p:txBody>
          <a:bodyPr wrap="square" lIns="0" tIns="0" rIns="0" bIns="0" rtlCol="0" anchor="t"/>
          <a:lstStyle/>
          <a:p>
            <a:pPr indent="0" marL="0">
              <a:buNone/>
            </a:pPr>
            <a:r>
              <a:rPr lang="en-US" sz="2000" b="1" dirty="0">
                <a:solidFill>
                  <a:schemeClr val="accent1"/>
                </a:solidFill>
                <a:latin typeface="Arial" pitchFamily="34" charset="0"/>
                <a:ea typeface="Arial" pitchFamily="34" charset="-122"/>
                <a:cs typeface="Arial" pitchFamily="34" charset="-120"/>
              </a:rPr>
              <a:t>Cycle dates</a:t>
            </a:r>
            <a:endParaRPr lang="en-US" sz="2000" dirty="0"/>
          </a:p>
        </p:txBody>
      </p:sp>
      <p:sp>
        <p:nvSpPr>
          <p:cNvPr id="6" name="Text 4"/>
          <p:cNvSpPr txBox="1"/>
          <p:nvPr/>
        </p:nvSpPr>
        <p:spPr>
          <a:xfrm>
            <a:off x="822960" y="2743200"/>
            <a:ext cx="2926080" cy="685800"/>
          </a:xfrm>
          <a:prstGeom prst="rect">
            <a:avLst/>
          </a:prstGeom>
          <a:noFill/>
          <a:ln/>
        </p:spPr>
        <p:txBody>
          <a:bodyPr wrap="square" lIns="0" tIns="0" rIns="0" bIns="0" rtlCol="0" anchor="t"/>
          <a:lstStyle/>
          <a:p>
            <a:pPr indent="0" marL="0">
              <a:buNone/>
            </a:pPr>
            <a:r>
              <a:rPr lang="en-US" sz="1500" dirty="0">
                <a:solidFill>
                  <a:schemeClr val="tx1"/>
                </a:solidFill>
              </a:rPr>
              <a:t>From each truck's age and mileage limits, whichever comes first</a:t>
            </a:r>
            <a:endParaRPr lang="en-US" sz="1500" dirty="0"/>
          </a:p>
        </p:txBody>
      </p:sp>
      <p:sp>
        <p:nvSpPr>
          <p:cNvPr id="7" name="Fleet Cycling 2"/>
          <p:cNvSpPr/>
          <p:nvPr/>
        </p:nvSpPr>
        <p:spPr>
          <a:xfrm>
            <a:off x="4297680" y="2057400"/>
            <a:ext cx="3474720" cy="1463040"/>
          </a:xfrm>
          <a:prstGeom prst="roundRect">
            <a:avLst>
              <a:gd name="adj" fmla="val 5000"/>
            </a:avLst>
          </a:prstGeom>
          <a:solidFill>
            <a:schemeClr val="bg2"/>
          </a:solidFill>
          <a:ln/>
        </p:spPr>
      </p:sp>
      <p:sp>
        <p:nvSpPr>
          <p:cNvPr id="8" name="Text 6"/>
          <p:cNvSpPr txBox="1"/>
          <p:nvPr/>
        </p:nvSpPr>
        <p:spPr>
          <a:xfrm>
            <a:off x="4572000" y="2286000"/>
            <a:ext cx="2926080" cy="411480"/>
          </a:xfrm>
          <a:prstGeom prst="rect">
            <a:avLst/>
          </a:prstGeom>
          <a:noFill/>
          <a:ln/>
        </p:spPr>
        <p:txBody>
          <a:bodyPr wrap="square" lIns="0" tIns="0" rIns="0" bIns="0" rtlCol="0" anchor="t"/>
          <a:lstStyle/>
          <a:p>
            <a:pPr indent="0" marL="0">
              <a:buNone/>
            </a:pPr>
            <a:r>
              <a:rPr lang="en-US" sz="2000" b="1" dirty="0">
                <a:solidFill>
                  <a:schemeClr val="accent1"/>
                </a:solidFill>
                <a:latin typeface="Arial" pitchFamily="34" charset="0"/>
                <a:ea typeface="Arial" pitchFamily="34" charset="-122"/>
                <a:cs typeface="Arial" pitchFamily="34" charset="-120"/>
              </a:rPr>
              <a:t>Lease equity</a:t>
            </a:r>
            <a:endParaRPr lang="en-US" sz="2000" dirty="0"/>
          </a:p>
        </p:txBody>
      </p:sp>
      <p:sp>
        <p:nvSpPr>
          <p:cNvPr id="9" name="Text 7"/>
          <p:cNvSpPr txBox="1"/>
          <p:nvPr/>
        </p:nvSpPr>
        <p:spPr>
          <a:xfrm>
            <a:off x="4572000" y="2743200"/>
            <a:ext cx="2926080" cy="685800"/>
          </a:xfrm>
          <a:prstGeom prst="rect">
            <a:avLst/>
          </a:prstGeom>
          <a:noFill/>
          <a:ln/>
        </p:spPr>
        <p:txBody>
          <a:bodyPr wrap="square" lIns="0" tIns="0" rIns="0" bIns="0" rtlCol="0" anchor="t"/>
          <a:lstStyle/>
          <a:p>
            <a:pPr indent="0" marL="0">
              <a:buNone/>
            </a:pPr>
            <a:r>
              <a:rPr lang="en-US" sz="1500" dirty="0">
                <a:solidFill>
                  <a:schemeClr val="tx1"/>
                </a:solidFill>
              </a:rPr>
              <a:t>Month by month, across three valuation sources</a:t>
            </a:r>
            <a:endParaRPr lang="en-US" sz="1500" dirty="0"/>
          </a:p>
        </p:txBody>
      </p:sp>
      <p:sp>
        <p:nvSpPr>
          <p:cNvPr id="10" name="Fleet Cycling 3"/>
          <p:cNvSpPr/>
          <p:nvPr/>
        </p:nvSpPr>
        <p:spPr>
          <a:xfrm>
            <a:off x="8046720" y="2057400"/>
            <a:ext cx="3474720" cy="1463040"/>
          </a:xfrm>
          <a:prstGeom prst="roundRect">
            <a:avLst>
              <a:gd name="adj" fmla="val 5000"/>
            </a:avLst>
          </a:prstGeom>
          <a:solidFill>
            <a:schemeClr val="bg2"/>
          </a:solidFill>
          <a:ln/>
        </p:spPr>
      </p:sp>
      <p:sp>
        <p:nvSpPr>
          <p:cNvPr id="11" name="Text 9"/>
          <p:cNvSpPr txBox="1"/>
          <p:nvPr/>
        </p:nvSpPr>
        <p:spPr>
          <a:xfrm>
            <a:off x="8321040" y="2286000"/>
            <a:ext cx="2926080" cy="411480"/>
          </a:xfrm>
          <a:prstGeom prst="rect">
            <a:avLst/>
          </a:prstGeom>
          <a:noFill/>
          <a:ln/>
        </p:spPr>
        <p:txBody>
          <a:bodyPr wrap="square" lIns="0" tIns="0" rIns="0" bIns="0" rtlCol="0" anchor="t"/>
          <a:lstStyle/>
          <a:p>
            <a:pPr indent="0" marL="0">
              <a:buNone/>
            </a:pPr>
            <a:r>
              <a:rPr lang="en-US" sz="2000" b="1" dirty="0">
                <a:solidFill>
                  <a:schemeClr val="accent1"/>
                </a:solidFill>
                <a:latin typeface="Arial" pitchFamily="34" charset="0"/>
                <a:ea typeface="Arial" pitchFamily="34" charset="-122"/>
                <a:cs typeface="Arial" pitchFamily="34" charset="-120"/>
              </a:rPr>
              <a:t>Cost of waiting</a:t>
            </a:r>
            <a:endParaRPr lang="en-US" sz="2000" dirty="0"/>
          </a:p>
        </p:txBody>
      </p:sp>
      <p:sp>
        <p:nvSpPr>
          <p:cNvPr id="12" name="Text 10"/>
          <p:cNvSpPr txBox="1"/>
          <p:nvPr/>
        </p:nvSpPr>
        <p:spPr>
          <a:xfrm>
            <a:off x="8321040" y="2743200"/>
            <a:ext cx="2926080" cy="685800"/>
          </a:xfrm>
          <a:prstGeom prst="rect">
            <a:avLst/>
          </a:prstGeom>
          <a:noFill/>
          <a:ln/>
        </p:spPr>
        <p:txBody>
          <a:bodyPr wrap="square" lIns="0" tIns="0" rIns="0" bIns="0" rtlCol="0" anchor="t"/>
          <a:lstStyle/>
          <a:p>
            <a:pPr indent="0" marL="0">
              <a:buNone/>
            </a:pPr>
            <a:r>
              <a:rPr lang="en-US" sz="1500" dirty="0">
                <a:solidFill>
                  <a:schemeClr val="tx1"/>
                </a:solidFill>
              </a:rPr>
              <a:t>Extra fuel and upkeep on an older truck, counted in</a:t>
            </a:r>
            <a:endParaRPr lang="en-US" sz="1500" dirty="0"/>
          </a:p>
        </p:txBody>
      </p:sp>
      <p:sp>
        <p:nvSpPr>
          <p:cNvPr id="13" name="Fleet Cycling 4"/>
          <p:cNvSpPr/>
          <p:nvPr/>
        </p:nvSpPr>
        <p:spPr>
          <a:xfrm>
            <a:off x="548640" y="3749040"/>
            <a:ext cx="3474720" cy="1463040"/>
          </a:xfrm>
          <a:prstGeom prst="roundRect">
            <a:avLst>
              <a:gd name="adj" fmla="val 5000"/>
            </a:avLst>
          </a:prstGeom>
          <a:solidFill>
            <a:schemeClr val="bg2"/>
          </a:solidFill>
          <a:ln/>
        </p:spPr>
      </p:sp>
      <p:sp>
        <p:nvSpPr>
          <p:cNvPr id="14" name="Text 12"/>
          <p:cNvSpPr txBox="1"/>
          <p:nvPr/>
        </p:nvSpPr>
        <p:spPr>
          <a:xfrm>
            <a:off x="822960" y="3977640"/>
            <a:ext cx="2926080" cy="411480"/>
          </a:xfrm>
          <a:prstGeom prst="rect">
            <a:avLst/>
          </a:prstGeom>
          <a:noFill/>
          <a:ln/>
        </p:spPr>
        <p:txBody>
          <a:bodyPr wrap="square" lIns="0" tIns="0" rIns="0" bIns="0" rtlCol="0" anchor="t"/>
          <a:lstStyle/>
          <a:p>
            <a:pPr indent="0" marL="0">
              <a:buNone/>
            </a:pPr>
            <a:r>
              <a:rPr lang="en-US" sz="2000" b="1" dirty="0">
                <a:solidFill>
                  <a:schemeClr val="accent1"/>
                </a:solidFill>
                <a:latin typeface="Arial" pitchFamily="34" charset="0"/>
                <a:ea typeface="Arial" pitchFamily="34" charset="-122"/>
                <a:cs typeface="Arial" pitchFamily="34" charset="-120"/>
              </a:rPr>
              <a:t>After tax</a:t>
            </a:r>
            <a:endParaRPr lang="en-US" sz="2000" dirty="0"/>
          </a:p>
        </p:txBody>
      </p:sp>
      <p:sp>
        <p:nvSpPr>
          <p:cNvPr id="15" name="Text 13"/>
          <p:cNvSpPr txBox="1"/>
          <p:nvPr/>
        </p:nvSpPr>
        <p:spPr>
          <a:xfrm>
            <a:off x="822960" y="4434840"/>
            <a:ext cx="2926080" cy="685800"/>
          </a:xfrm>
          <a:prstGeom prst="rect">
            <a:avLst/>
          </a:prstGeom>
          <a:noFill/>
          <a:ln/>
        </p:spPr>
        <p:txBody>
          <a:bodyPr wrap="square" lIns="0" tIns="0" rIns="0" bIns="0" rtlCol="0" anchor="t"/>
          <a:lstStyle/>
          <a:p>
            <a:pPr indent="0" marL="0">
              <a:buNone/>
            </a:pPr>
            <a:r>
              <a:rPr lang="en-US" sz="1500" dirty="0">
                <a:solidFill>
                  <a:schemeClr val="tx1"/>
                </a:solidFill>
              </a:rPr>
              <a:t>What rotating really puts in the owner's pocket</a:t>
            </a:r>
            <a:endParaRPr lang="en-US" sz="1500" dirty="0"/>
          </a:p>
        </p:txBody>
      </p:sp>
      <p:sp>
        <p:nvSpPr>
          <p:cNvPr id="16" name="Fleet Cycling 5"/>
          <p:cNvSpPr/>
          <p:nvPr/>
        </p:nvSpPr>
        <p:spPr>
          <a:xfrm>
            <a:off x="4297680" y="3749040"/>
            <a:ext cx="3474720" cy="1463040"/>
          </a:xfrm>
          <a:prstGeom prst="roundRect">
            <a:avLst>
              <a:gd name="adj" fmla="val 5000"/>
            </a:avLst>
          </a:prstGeom>
          <a:solidFill>
            <a:schemeClr val="bg2"/>
          </a:solidFill>
          <a:ln/>
        </p:spPr>
      </p:sp>
      <p:sp>
        <p:nvSpPr>
          <p:cNvPr id="17" name="Text 15"/>
          <p:cNvSpPr txBox="1"/>
          <p:nvPr/>
        </p:nvSpPr>
        <p:spPr>
          <a:xfrm>
            <a:off x="4572000" y="3977640"/>
            <a:ext cx="2926080" cy="411480"/>
          </a:xfrm>
          <a:prstGeom prst="rect">
            <a:avLst/>
          </a:prstGeom>
          <a:noFill/>
          <a:ln/>
        </p:spPr>
        <p:txBody>
          <a:bodyPr wrap="square" lIns="0" tIns="0" rIns="0" bIns="0" rtlCol="0" anchor="t"/>
          <a:lstStyle/>
          <a:p>
            <a:pPr indent="0" marL="0">
              <a:buNone/>
            </a:pPr>
            <a:r>
              <a:rPr lang="en-US" sz="2000" b="1" dirty="0">
                <a:solidFill>
                  <a:schemeClr val="accent1"/>
                </a:solidFill>
                <a:latin typeface="Arial" pitchFamily="34" charset="0"/>
                <a:ea typeface="Arial" pitchFamily="34" charset="-122"/>
                <a:cs typeface="Arial" pitchFamily="34" charset="-120"/>
              </a:rPr>
              <a:t>Lease fit</a:t>
            </a:r>
            <a:endParaRPr lang="en-US" sz="2000" dirty="0"/>
          </a:p>
        </p:txBody>
      </p:sp>
      <p:sp>
        <p:nvSpPr>
          <p:cNvPr id="18" name="Text 16"/>
          <p:cNvSpPr txBox="1"/>
          <p:nvPr/>
        </p:nvSpPr>
        <p:spPr>
          <a:xfrm>
            <a:off x="4572000" y="4434840"/>
            <a:ext cx="2926080" cy="685800"/>
          </a:xfrm>
          <a:prstGeom prst="rect">
            <a:avLst/>
          </a:prstGeom>
          <a:noFill/>
          <a:ln/>
        </p:spPr>
        <p:txBody>
          <a:bodyPr wrap="square" lIns="0" tIns="0" rIns="0" bIns="0" rtlCol="0" anchor="t"/>
          <a:lstStyle/>
          <a:p>
            <a:pPr indent="0" marL="0">
              <a:buNone/>
            </a:pPr>
            <a:r>
              <a:rPr lang="en-US" sz="1500" dirty="0">
                <a:solidFill>
                  <a:schemeClr val="tx1"/>
                </a:solidFill>
              </a:rPr>
              <a:t>Each lease compared with the ideal term, miles, and residual</a:t>
            </a:r>
            <a:endParaRPr lang="en-US" sz="1500" dirty="0"/>
          </a:p>
        </p:txBody>
      </p:sp>
      <p:sp>
        <p:nvSpPr>
          <p:cNvPr id="19" name="Fleet Cycling 6"/>
          <p:cNvSpPr/>
          <p:nvPr/>
        </p:nvSpPr>
        <p:spPr>
          <a:xfrm>
            <a:off x="8046720" y="3749040"/>
            <a:ext cx="3474720" cy="1463040"/>
          </a:xfrm>
          <a:prstGeom prst="roundRect">
            <a:avLst>
              <a:gd name="adj" fmla="val 5000"/>
            </a:avLst>
          </a:prstGeom>
          <a:solidFill>
            <a:schemeClr val="bg2"/>
          </a:solidFill>
          <a:ln/>
        </p:spPr>
      </p:sp>
      <p:sp>
        <p:nvSpPr>
          <p:cNvPr id="20" name="Text 18"/>
          <p:cNvSpPr txBox="1"/>
          <p:nvPr/>
        </p:nvSpPr>
        <p:spPr>
          <a:xfrm>
            <a:off x="8321040" y="3977640"/>
            <a:ext cx="2926080" cy="411480"/>
          </a:xfrm>
          <a:prstGeom prst="rect">
            <a:avLst/>
          </a:prstGeom>
          <a:noFill/>
          <a:ln/>
        </p:spPr>
        <p:txBody>
          <a:bodyPr wrap="square" lIns="0" tIns="0" rIns="0" bIns="0" rtlCol="0" anchor="t"/>
          <a:lstStyle/>
          <a:p>
            <a:pPr indent="0" marL="0">
              <a:buNone/>
            </a:pPr>
            <a:r>
              <a:rPr lang="en-US" sz="2000" b="1" dirty="0">
                <a:solidFill>
                  <a:schemeClr val="accent1"/>
                </a:solidFill>
                <a:latin typeface="Arial" pitchFamily="34" charset="0"/>
                <a:ea typeface="Arial" pitchFamily="34" charset="-122"/>
                <a:cs typeface="Arial" pitchFamily="34" charset="-120"/>
              </a:rPr>
              <a:t>Pipeline</a:t>
            </a:r>
            <a:endParaRPr lang="en-US" sz="2000" dirty="0"/>
          </a:p>
        </p:txBody>
      </p:sp>
      <p:sp>
        <p:nvSpPr>
          <p:cNvPr id="21" name="Text 19"/>
          <p:cNvSpPr txBox="1"/>
          <p:nvPr/>
        </p:nvSpPr>
        <p:spPr>
          <a:xfrm>
            <a:off x="8321040" y="4434840"/>
            <a:ext cx="2926080" cy="685800"/>
          </a:xfrm>
          <a:prstGeom prst="rect">
            <a:avLst/>
          </a:prstGeom>
          <a:noFill/>
          <a:ln/>
        </p:spPr>
        <p:txBody>
          <a:bodyPr wrap="square" lIns="0" tIns="0" rIns="0" bIns="0" rtlCol="0" anchor="t"/>
          <a:lstStyle/>
          <a:p>
            <a:pPr indent="0" marL="0">
              <a:buNone/>
            </a:pPr>
            <a:r>
              <a:rPr lang="en-US" sz="1500" dirty="0">
                <a:solidFill>
                  <a:schemeClr val="tx1"/>
                </a:solidFill>
              </a:rPr>
              <a:t>Deal stages and a contact log, plus mileage updates from customers</a:t>
            </a:r>
            <a:endParaRPr lang="en-US" sz="1500" dirty="0"/>
          </a:p>
        </p:txBody>
      </p:sp>
      <p:sp>
        <p:nvSpPr>
          <p:cNvPr id="22" name="Text 20"/>
          <p:cNvSpPr txBox="1"/>
          <p:nvPr/>
        </p:nvSpPr>
        <p:spPr>
          <a:xfrm>
            <a:off x="548640" y="5532120"/>
            <a:ext cx="10972800" cy="548640"/>
          </a:xfrm>
          <a:prstGeom prst="rect">
            <a:avLst/>
          </a:prstGeom>
          <a:noFill/>
          <a:ln/>
        </p:spPr>
        <p:txBody>
          <a:bodyPr wrap="square" lIns="0" tIns="0" rIns="0" bIns="0" rtlCol="0" anchor="t"/>
          <a:lstStyle/>
          <a:p>
            <a:pPr indent="0" marL="0">
              <a:buNone/>
            </a:pPr>
            <a:r>
              <a:rPr lang="en-US" sz="1400" dirty="0">
                <a:solidFill>
                  <a:schemeClr val="accent5"/>
                </a:solidFill>
              </a:rPr>
              <a:t>Everything else in Tandem builds on this. Drivers keep the miles current, dealers turn each window into a quote, and the lender sees the loans coming.</a:t>
            </a:r>
            <a:endParaRPr lang="en-US" sz="14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9418320" cy="822960"/>
          </a:xfrm>
          <a:prstGeom prst="rect">
            <a:avLst/>
          </a:prstGeom>
          <a:noFill/>
          <a:ln/>
        </p:spPr>
        <p:txBody>
          <a:bodyPr wrap="square" lIns="0" tIns="0" rIns="0" bIns="0" rtlCol="0" anchor="ctr"/>
          <a:lstStyle/>
          <a:p>
            <a:pPr algn="l" indent="0" marL="0">
              <a:buNone/>
            </a:pPr>
            <a:r>
              <a:rPr lang="en-US" sz="3400" b="1" dirty="0">
                <a:solidFill>
                  <a:schemeClr val="tx1"/>
                </a:solidFill>
              </a:rPr>
              <a:t>Tandem: one app, four screens, all connected</a:t>
            </a:r>
            <a:endParaRPr lang="en-US" sz="3400" dirty="0"/>
          </a:p>
        </p:txBody>
      </p:sp>
      <p:sp>
        <p:nvSpPr>
          <p:cNvPr id="3" name="Door Fleet"/>
          <p:cNvSpPr/>
          <p:nvPr/>
        </p:nvSpPr>
        <p:spPr>
          <a:xfrm>
            <a:off x="548640" y="1645920"/>
            <a:ext cx="2048256" cy="3291840"/>
          </a:xfrm>
          <a:prstGeom prst="roundRect">
            <a:avLst>
              <a:gd name="adj" fmla="val 3571"/>
            </a:avLst>
          </a:prstGeom>
          <a:solidFill>
            <a:schemeClr val="bg2"/>
          </a:solidFill>
          <a:ln/>
        </p:spPr>
      </p:sp>
      <p:sp>
        <p:nvSpPr>
          <p:cNvPr id="4" name="Door ring Fleet"/>
          <p:cNvSpPr/>
          <p:nvPr/>
        </p:nvSpPr>
        <p:spPr>
          <a:xfrm>
            <a:off x="777240" y="1874520"/>
            <a:ext cx="384048" cy="384048"/>
          </a:xfrm>
          <a:prstGeom prst="ellipse">
            <a:avLst/>
          </a:prstGeom>
          <a:ln w="31750">
            <a:solidFill>
              <a:schemeClr val="accent1"/>
            </a:solidFill>
            <a:prstDash val="solid"/>
          </a:ln>
        </p:spPr>
      </p:sp>
      <p:sp>
        <p:nvSpPr>
          <p:cNvPr id="5" name="Text 3"/>
          <p:cNvSpPr txBox="1"/>
          <p:nvPr/>
        </p:nvSpPr>
        <p:spPr>
          <a:xfrm>
            <a:off x="777240" y="2514600"/>
            <a:ext cx="1737360" cy="457200"/>
          </a:xfrm>
          <a:prstGeom prst="rect">
            <a:avLst/>
          </a:prstGeom>
          <a:noFill/>
          <a:ln/>
        </p:spPr>
        <p:txBody>
          <a:bodyPr wrap="square" lIns="0" tIns="0" rIns="0" bIns="0" rtlCol="0" anchor="t"/>
          <a:lstStyle/>
          <a:p>
            <a:pPr indent="0" marL="0">
              <a:buNone/>
            </a:pPr>
            <a:r>
              <a:rPr lang="en-US" sz="2200" b="1" spc="300" kern="0" dirty="0">
                <a:solidFill>
                  <a:schemeClr val="tx1"/>
                </a:solidFill>
                <a:latin typeface="Arial" pitchFamily="34" charset="0"/>
                <a:ea typeface="Arial" pitchFamily="34" charset="-122"/>
                <a:cs typeface="Arial" pitchFamily="34" charset="-120"/>
              </a:rPr>
              <a:t>FLEET</a:t>
            </a:r>
            <a:endParaRPr lang="en-US" sz="2200" dirty="0"/>
          </a:p>
        </p:txBody>
      </p:sp>
      <p:sp>
        <p:nvSpPr>
          <p:cNvPr id="6" name="Text 4"/>
          <p:cNvSpPr txBox="1"/>
          <p:nvPr/>
        </p:nvSpPr>
        <p:spPr>
          <a:xfrm>
            <a:off x="777240" y="3017520"/>
            <a:ext cx="1737360" cy="320040"/>
          </a:xfrm>
          <a:prstGeom prst="rect">
            <a:avLst/>
          </a:prstGeom>
          <a:noFill/>
          <a:ln/>
        </p:spPr>
        <p:txBody>
          <a:bodyPr wrap="square" lIns="0" tIns="0" rIns="0" bIns="0" rtlCol="0" anchor="t"/>
          <a:lstStyle/>
          <a:p>
            <a:pPr indent="0" marL="0">
              <a:buNone/>
            </a:pPr>
            <a:r>
              <a:rPr lang="en-US" sz="1400" b="1" dirty="0">
                <a:solidFill>
                  <a:schemeClr val="accent5"/>
                </a:solidFill>
              </a:rPr>
              <a:t>Owner app</a:t>
            </a:r>
            <a:endParaRPr lang="en-US" sz="1400" dirty="0"/>
          </a:p>
        </p:txBody>
      </p:sp>
      <p:sp>
        <p:nvSpPr>
          <p:cNvPr id="7" name="Text 5"/>
          <p:cNvSpPr txBox="1"/>
          <p:nvPr/>
        </p:nvSpPr>
        <p:spPr>
          <a:xfrm>
            <a:off x="777240" y="3429000"/>
            <a:ext cx="1645920" cy="1371600"/>
          </a:xfrm>
          <a:prstGeom prst="rect">
            <a:avLst/>
          </a:prstGeom>
          <a:noFill/>
          <a:ln/>
        </p:spPr>
        <p:txBody>
          <a:bodyPr wrap="square" lIns="0" tIns="0" rIns="0" bIns="0" rtlCol="0" anchor="t"/>
          <a:lstStyle/>
          <a:p>
            <a:pPr indent="0" marL="0">
              <a:buNone/>
            </a:pPr>
            <a:r>
              <a:rPr lang="en-US" sz="1400" dirty="0">
                <a:solidFill>
                  <a:schemeClr val="tx1"/>
                </a:solidFill>
              </a:rPr>
              <a:t>Every truck, cost per mile, and when to replace</a:t>
            </a:r>
            <a:endParaRPr lang="en-US" sz="1400" dirty="0"/>
          </a:p>
        </p:txBody>
      </p:sp>
      <p:sp>
        <p:nvSpPr>
          <p:cNvPr id="8" name="Door Driver"/>
          <p:cNvSpPr/>
          <p:nvPr/>
        </p:nvSpPr>
        <p:spPr>
          <a:xfrm>
            <a:off x="2816352" y="1645920"/>
            <a:ext cx="2048256" cy="3291840"/>
          </a:xfrm>
          <a:prstGeom prst="roundRect">
            <a:avLst>
              <a:gd name="adj" fmla="val 3571"/>
            </a:avLst>
          </a:prstGeom>
          <a:solidFill>
            <a:schemeClr val="bg2"/>
          </a:solidFill>
          <a:ln/>
        </p:spPr>
      </p:sp>
      <p:sp>
        <p:nvSpPr>
          <p:cNvPr id="9" name="Door ring Driver"/>
          <p:cNvSpPr/>
          <p:nvPr/>
        </p:nvSpPr>
        <p:spPr>
          <a:xfrm>
            <a:off x="3044952" y="1874520"/>
            <a:ext cx="384048" cy="384048"/>
          </a:xfrm>
          <a:prstGeom prst="ellipse">
            <a:avLst/>
          </a:prstGeom>
          <a:ln w="31750">
            <a:solidFill>
              <a:schemeClr val="accent1"/>
            </a:solidFill>
            <a:prstDash val="solid"/>
          </a:ln>
        </p:spPr>
      </p:sp>
      <p:sp>
        <p:nvSpPr>
          <p:cNvPr id="10" name="Text 8"/>
          <p:cNvSpPr txBox="1"/>
          <p:nvPr/>
        </p:nvSpPr>
        <p:spPr>
          <a:xfrm>
            <a:off x="3044952" y="2514600"/>
            <a:ext cx="1737360" cy="457200"/>
          </a:xfrm>
          <a:prstGeom prst="rect">
            <a:avLst/>
          </a:prstGeom>
          <a:noFill/>
          <a:ln/>
        </p:spPr>
        <p:txBody>
          <a:bodyPr wrap="square" lIns="0" tIns="0" rIns="0" bIns="0" rtlCol="0" anchor="t"/>
          <a:lstStyle/>
          <a:p>
            <a:pPr indent="0" marL="0">
              <a:buNone/>
            </a:pPr>
            <a:r>
              <a:rPr lang="en-US" sz="2200" b="1" spc="300" kern="0" dirty="0">
                <a:solidFill>
                  <a:schemeClr val="tx1"/>
                </a:solidFill>
                <a:latin typeface="Arial" pitchFamily="34" charset="0"/>
                <a:ea typeface="Arial" pitchFamily="34" charset="-122"/>
                <a:cs typeface="Arial" pitchFamily="34" charset="-120"/>
              </a:rPr>
              <a:t>DRIVER</a:t>
            </a:r>
            <a:endParaRPr lang="en-US" sz="2200" dirty="0"/>
          </a:p>
        </p:txBody>
      </p:sp>
      <p:sp>
        <p:nvSpPr>
          <p:cNvPr id="11" name="Text 9"/>
          <p:cNvSpPr txBox="1"/>
          <p:nvPr/>
        </p:nvSpPr>
        <p:spPr>
          <a:xfrm>
            <a:off x="3044952" y="3017520"/>
            <a:ext cx="1737360" cy="320040"/>
          </a:xfrm>
          <a:prstGeom prst="rect">
            <a:avLst/>
          </a:prstGeom>
          <a:noFill/>
          <a:ln/>
        </p:spPr>
        <p:txBody>
          <a:bodyPr wrap="square" lIns="0" tIns="0" rIns="0" bIns="0" rtlCol="0" anchor="t"/>
          <a:lstStyle/>
          <a:p>
            <a:pPr indent="0" marL="0">
              <a:buNone/>
            </a:pPr>
            <a:r>
              <a:rPr lang="en-US" sz="1400" b="1" dirty="0">
                <a:solidFill>
                  <a:schemeClr val="accent5"/>
                </a:solidFill>
              </a:rPr>
              <a:t>Phone app</a:t>
            </a:r>
            <a:endParaRPr lang="en-US" sz="1400" dirty="0"/>
          </a:p>
        </p:txBody>
      </p:sp>
      <p:sp>
        <p:nvSpPr>
          <p:cNvPr id="12" name="Text 10"/>
          <p:cNvSpPr txBox="1"/>
          <p:nvPr/>
        </p:nvSpPr>
        <p:spPr>
          <a:xfrm>
            <a:off x="3044952" y="3429000"/>
            <a:ext cx="1645920" cy="1371600"/>
          </a:xfrm>
          <a:prstGeom prst="rect">
            <a:avLst/>
          </a:prstGeom>
          <a:noFill/>
          <a:ln/>
        </p:spPr>
        <p:txBody>
          <a:bodyPr wrap="square" lIns="0" tIns="0" rIns="0" bIns="0" rtlCol="0" anchor="t"/>
          <a:lstStyle/>
          <a:p>
            <a:pPr indent="0" marL="0">
              <a:buNone/>
            </a:pPr>
            <a:r>
              <a:rPr lang="en-US" sz="1400" dirty="0">
                <a:solidFill>
                  <a:schemeClr val="tx1"/>
                </a:solidFill>
              </a:rPr>
              <a:t>Log miles and fuel in two taps, book service in one</a:t>
            </a:r>
            <a:endParaRPr lang="en-US" sz="1400" dirty="0"/>
          </a:p>
        </p:txBody>
      </p:sp>
      <p:sp>
        <p:nvSpPr>
          <p:cNvPr id="13" name="Door Dealer"/>
          <p:cNvSpPr/>
          <p:nvPr/>
        </p:nvSpPr>
        <p:spPr>
          <a:xfrm>
            <a:off x="5084064" y="1645920"/>
            <a:ext cx="2048256" cy="3291840"/>
          </a:xfrm>
          <a:prstGeom prst="roundRect">
            <a:avLst>
              <a:gd name="adj" fmla="val 3571"/>
            </a:avLst>
          </a:prstGeom>
          <a:solidFill>
            <a:schemeClr val="bg2"/>
          </a:solidFill>
          <a:ln/>
        </p:spPr>
      </p:sp>
      <p:sp>
        <p:nvSpPr>
          <p:cNvPr id="14" name="Door ring Dealer"/>
          <p:cNvSpPr/>
          <p:nvPr/>
        </p:nvSpPr>
        <p:spPr>
          <a:xfrm>
            <a:off x="5312664" y="1874520"/>
            <a:ext cx="384048" cy="384048"/>
          </a:xfrm>
          <a:prstGeom prst="ellipse">
            <a:avLst/>
          </a:prstGeom>
          <a:ln w="31750">
            <a:solidFill>
              <a:schemeClr val="accent6"/>
            </a:solidFill>
            <a:prstDash val="solid"/>
          </a:ln>
        </p:spPr>
      </p:sp>
      <p:sp>
        <p:nvSpPr>
          <p:cNvPr id="15" name="Text 13"/>
          <p:cNvSpPr txBox="1"/>
          <p:nvPr/>
        </p:nvSpPr>
        <p:spPr>
          <a:xfrm>
            <a:off x="5312664" y="2514600"/>
            <a:ext cx="1737360" cy="457200"/>
          </a:xfrm>
          <a:prstGeom prst="rect">
            <a:avLst/>
          </a:prstGeom>
          <a:noFill/>
          <a:ln/>
        </p:spPr>
        <p:txBody>
          <a:bodyPr wrap="square" lIns="0" tIns="0" rIns="0" bIns="0" rtlCol="0" anchor="t"/>
          <a:lstStyle/>
          <a:p>
            <a:pPr indent="0" marL="0">
              <a:buNone/>
            </a:pPr>
            <a:r>
              <a:rPr lang="en-US" sz="2200" b="1" spc="300" kern="0" dirty="0">
                <a:solidFill>
                  <a:schemeClr val="tx1"/>
                </a:solidFill>
                <a:latin typeface="Arial" pitchFamily="34" charset="0"/>
                <a:ea typeface="Arial" pitchFamily="34" charset="-122"/>
                <a:cs typeface="Arial" pitchFamily="34" charset="-120"/>
              </a:rPr>
              <a:t>DEALER</a:t>
            </a:r>
            <a:endParaRPr lang="en-US" sz="2200" dirty="0"/>
          </a:p>
        </p:txBody>
      </p:sp>
      <p:sp>
        <p:nvSpPr>
          <p:cNvPr id="16" name="Text 14"/>
          <p:cNvSpPr txBox="1"/>
          <p:nvPr/>
        </p:nvSpPr>
        <p:spPr>
          <a:xfrm>
            <a:off x="5312664" y="3017520"/>
            <a:ext cx="1737360" cy="320040"/>
          </a:xfrm>
          <a:prstGeom prst="rect">
            <a:avLst/>
          </a:prstGeom>
          <a:noFill/>
          <a:ln/>
        </p:spPr>
        <p:txBody>
          <a:bodyPr wrap="square" lIns="0" tIns="0" rIns="0" bIns="0" rtlCol="0" anchor="t"/>
          <a:lstStyle/>
          <a:p>
            <a:pPr indent="0" marL="0">
              <a:buNone/>
            </a:pPr>
            <a:r>
              <a:rPr lang="en-US" sz="1400" b="1" dirty="0">
                <a:solidFill>
                  <a:schemeClr val="accent5"/>
                </a:solidFill>
              </a:rPr>
              <a:t>Dealer app</a:t>
            </a:r>
            <a:endParaRPr lang="en-US" sz="1400" dirty="0"/>
          </a:p>
        </p:txBody>
      </p:sp>
      <p:sp>
        <p:nvSpPr>
          <p:cNvPr id="17" name="Text 15"/>
          <p:cNvSpPr txBox="1"/>
          <p:nvPr/>
        </p:nvSpPr>
        <p:spPr>
          <a:xfrm>
            <a:off x="5312664" y="3429000"/>
            <a:ext cx="1645920" cy="1371600"/>
          </a:xfrm>
          <a:prstGeom prst="rect">
            <a:avLst/>
          </a:prstGeom>
          <a:noFill/>
          <a:ln/>
        </p:spPr>
        <p:txBody>
          <a:bodyPr wrap="square" lIns="0" tIns="0" rIns="0" bIns="0" rtlCol="0" anchor="t"/>
          <a:lstStyle/>
          <a:p>
            <a:pPr indent="0" marL="0">
              <a:buNone/>
            </a:pPr>
            <a:r>
              <a:rPr lang="en-US" sz="1400" dirty="0">
                <a:solidFill>
                  <a:schemeClr val="tx1"/>
                </a:solidFill>
              </a:rPr>
              <a:t>Customers, service due, recalls, and quotes</a:t>
            </a:r>
            <a:endParaRPr lang="en-US" sz="1400" dirty="0"/>
          </a:p>
        </p:txBody>
      </p:sp>
      <p:sp>
        <p:nvSpPr>
          <p:cNvPr id="18" name="Door Lender"/>
          <p:cNvSpPr/>
          <p:nvPr/>
        </p:nvSpPr>
        <p:spPr>
          <a:xfrm>
            <a:off x="7351776" y="1645920"/>
            <a:ext cx="2048256" cy="3291840"/>
          </a:xfrm>
          <a:prstGeom prst="roundRect">
            <a:avLst>
              <a:gd name="adj" fmla="val 3571"/>
            </a:avLst>
          </a:prstGeom>
          <a:solidFill>
            <a:schemeClr val="bg2"/>
          </a:solidFill>
          <a:ln/>
        </p:spPr>
      </p:sp>
      <p:sp>
        <p:nvSpPr>
          <p:cNvPr id="19" name="Door ring Lender"/>
          <p:cNvSpPr/>
          <p:nvPr/>
        </p:nvSpPr>
        <p:spPr>
          <a:xfrm>
            <a:off x="7580376" y="1874520"/>
            <a:ext cx="384048" cy="384048"/>
          </a:xfrm>
          <a:prstGeom prst="ellipse">
            <a:avLst/>
          </a:prstGeom>
          <a:ln w="31750">
            <a:solidFill>
              <a:schemeClr val="accent6"/>
            </a:solidFill>
            <a:prstDash val="solid"/>
          </a:ln>
        </p:spPr>
      </p:sp>
      <p:sp>
        <p:nvSpPr>
          <p:cNvPr id="20" name="Text 18"/>
          <p:cNvSpPr txBox="1"/>
          <p:nvPr/>
        </p:nvSpPr>
        <p:spPr>
          <a:xfrm>
            <a:off x="7580376" y="2514600"/>
            <a:ext cx="1737360" cy="457200"/>
          </a:xfrm>
          <a:prstGeom prst="rect">
            <a:avLst/>
          </a:prstGeom>
          <a:noFill/>
          <a:ln/>
        </p:spPr>
        <p:txBody>
          <a:bodyPr wrap="square" lIns="0" tIns="0" rIns="0" bIns="0" rtlCol="0" anchor="t"/>
          <a:lstStyle/>
          <a:p>
            <a:pPr indent="0" marL="0">
              <a:buNone/>
            </a:pPr>
            <a:r>
              <a:rPr lang="en-US" sz="2200" b="1" spc="300" kern="0" dirty="0">
                <a:solidFill>
                  <a:schemeClr val="tx1"/>
                </a:solidFill>
                <a:latin typeface="Arial" pitchFamily="34" charset="0"/>
                <a:ea typeface="Arial" pitchFamily="34" charset="-122"/>
                <a:cs typeface="Arial" pitchFamily="34" charset="-120"/>
              </a:rPr>
              <a:t>LENDER</a:t>
            </a:r>
            <a:endParaRPr lang="en-US" sz="2200" dirty="0"/>
          </a:p>
        </p:txBody>
      </p:sp>
      <p:sp>
        <p:nvSpPr>
          <p:cNvPr id="21" name="Text 19"/>
          <p:cNvSpPr txBox="1"/>
          <p:nvPr/>
        </p:nvSpPr>
        <p:spPr>
          <a:xfrm>
            <a:off x="7580376" y="3017520"/>
            <a:ext cx="1737360" cy="320040"/>
          </a:xfrm>
          <a:prstGeom prst="rect">
            <a:avLst/>
          </a:prstGeom>
          <a:noFill/>
          <a:ln/>
        </p:spPr>
        <p:txBody>
          <a:bodyPr wrap="square" lIns="0" tIns="0" rIns="0" bIns="0" rtlCol="0" anchor="t"/>
          <a:lstStyle/>
          <a:p>
            <a:pPr indent="0" marL="0">
              <a:buNone/>
            </a:pPr>
            <a:r>
              <a:rPr lang="en-US" sz="1400" b="1" dirty="0">
                <a:solidFill>
                  <a:schemeClr val="accent5"/>
                </a:solidFill>
              </a:rPr>
              <a:t>Lender app</a:t>
            </a:r>
            <a:endParaRPr lang="en-US" sz="1400" dirty="0"/>
          </a:p>
        </p:txBody>
      </p:sp>
      <p:sp>
        <p:nvSpPr>
          <p:cNvPr id="22" name="Text 20"/>
          <p:cNvSpPr txBox="1"/>
          <p:nvPr/>
        </p:nvSpPr>
        <p:spPr>
          <a:xfrm>
            <a:off x="7580376" y="3429000"/>
            <a:ext cx="1645920" cy="1371600"/>
          </a:xfrm>
          <a:prstGeom prst="rect">
            <a:avLst/>
          </a:prstGeom>
          <a:noFill/>
          <a:ln/>
        </p:spPr>
        <p:txBody>
          <a:bodyPr wrap="square" lIns="0" tIns="0" rIns="0" bIns="0" rtlCol="0" anchor="t"/>
          <a:lstStyle/>
          <a:p>
            <a:pPr indent="0" marL="0">
              <a:buNone/>
            </a:pPr>
            <a:r>
              <a:rPr lang="en-US" sz="1400" dirty="0">
                <a:solidFill>
                  <a:schemeClr val="tx1"/>
                </a:solidFill>
              </a:rPr>
              <a:t>Every dealer, every line, and the deals coming next</a:t>
            </a:r>
            <a:endParaRPr lang="en-US" sz="1400" dirty="0"/>
          </a:p>
        </p:txBody>
      </p:sp>
      <p:sp>
        <p:nvSpPr>
          <p:cNvPr id="23" name="Door Index"/>
          <p:cNvSpPr/>
          <p:nvPr/>
        </p:nvSpPr>
        <p:spPr>
          <a:xfrm>
            <a:off x="9619488" y="1645920"/>
            <a:ext cx="2048256" cy="3291840"/>
          </a:xfrm>
          <a:prstGeom prst="roundRect">
            <a:avLst>
              <a:gd name="adj" fmla="val 3571"/>
            </a:avLst>
          </a:prstGeom>
          <a:solidFill>
            <a:schemeClr val="tx2"/>
          </a:solidFill>
          <a:ln/>
        </p:spPr>
      </p:sp>
      <p:sp>
        <p:nvSpPr>
          <p:cNvPr id="24" name="Door ring Index"/>
          <p:cNvSpPr/>
          <p:nvPr/>
        </p:nvSpPr>
        <p:spPr>
          <a:xfrm>
            <a:off x="9848088" y="1874520"/>
            <a:ext cx="384048" cy="384048"/>
          </a:xfrm>
          <a:prstGeom prst="ellipse">
            <a:avLst/>
          </a:prstGeom>
          <a:ln w="31750">
            <a:solidFill>
              <a:schemeClr val="accent1"/>
            </a:solidFill>
            <a:prstDash val="solid"/>
          </a:ln>
        </p:spPr>
      </p:sp>
      <p:sp>
        <p:nvSpPr>
          <p:cNvPr id="25" name="Text 23"/>
          <p:cNvSpPr txBox="1"/>
          <p:nvPr/>
        </p:nvSpPr>
        <p:spPr>
          <a:xfrm>
            <a:off x="9848088" y="2514600"/>
            <a:ext cx="1737360" cy="457200"/>
          </a:xfrm>
          <a:prstGeom prst="rect">
            <a:avLst/>
          </a:prstGeom>
          <a:noFill/>
          <a:ln/>
        </p:spPr>
        <p:txBody>
          <a:bodyPr wrap="square" lIns="0" tIns="0" rIns="0" bIns="0" rtlCol="0" anchor="t"/>
          <a:lstStyle/>
          <a:p>
            <a:pPr indent="0" marL="0">
              <a:buNone/>
            </a:pPr>
            <a:r>
              <a:rPr lang="en-US" sz="2200" b="1" spc="300" kern="0" dirty="0">
                <a:solidFill>
                  <a:schemeClr val="accent1"/>
                </a:solidFill>
                <a:latin typeface="Arial" pitchFamily="34" charset="0"/>
                <a:ea typeface="Arial" pitchFamily="34" charset="-122"/>
                <a:cs typeface="Arial" pitchFamily="34" charset="-120"/>
              </a:rPr>
              <a:t>INDEX</a:t>
            </a:r>
            <a:endParaRPr lang="en-US" sz="2200" dirty="0"/>
          </a:p>
        </p:txBody>
      </p:sp>
      <p:sp>
        <p:nvSpPr>
          <p:cNvPr id="26" name="Text 24"/>
          <p:cNvSpPr txBox="1"/>
          <p:nvPr/>
        </p:nvSpPr>
        <p:spPr>
          <a:xfrm>
            <a:off x="9848088" y="3017520"/>
            <a:ext cx="1737360" cy="320040"/>
          </a:xfrm>
          <a:prstGeom prst="rect">
            <a:avLst/>
          </a:prstGeom>
          <a:noFill/>
          <a:ln/>
        </p:spPr>
        <p:txBody>
          <a:bodyPr wrap="square" lIns="0" tIns="0" rIns="0" bIns="0" rtlCol="0" anchor="t"/>
          <a:lstStyle/>
          <a:p>
            <a:pPr indent="0" marL="0">
              <a:buNone/>
            </a:pPr>
            <a:r>
              <a:rPr lang="en-US" sz="1400" b="1" dirty="0">
                <a:solidFill>
                  <a:schemeClr val="bg2"/>
                </a:solidFill>
              </a:rPr>
              <a:t>The market</a:t>
            </a:r>
            <a:endParaRPr lang="en-US" sz="1400" dirty="0"/>
          </a:p>
        </p:txBody>
      </p:sp>
      <p:sp>
        <p:nvSpPr>
          <p:cNvPr id="27" name="Text 25"/>
          <p:cNvSpPr txBox="1"/>
          <p:nvPr/>
        </p:nvSpPr>
        <p:spPr>
          <a:xfrm>
            <a:off x="9848088" y="3429000"/>
            <a:ext cx="1645920" cy="1371600"/>
          </a:xfrm>
          <a:prstGeom prst="rect">
            <a:avLst/>
          </a:prstGeom>
          <a:noFill/>
          <a:ln/>
        </p:spPr>
        <p:txBody>
          <a:bodyPr wrap="square" lIns="0" tIns="0" rIns="0" bIns="0" rtlCol="0" anchor="t"/>
          <a:lstStyle/>
          <a:p>
            <a:pPr indent="0" marL="0">
              <a:buNone/>
            </a:pPr>
            <a:r>
              <a:rPr lang="en-US" sz="1400" dirty="0">
                <a:solidFill>
                  <a:schemeClr val="bg1"/>
                </a:solidFill>
              </a:rPr>
              <a:t>Real cost data from fleets that share</a:t>
            </a:r>
            <a:endParaRPr lang="en-US" sz="1400" dirty="0"/>
          </a:p>
        </p:txBody>
      </p:sp>
      <p:sp>
        <p:nvSpPr>
          <p:cNvPr id="28" name="Text 26"/>
          <p:cNvSpPr txBox="1"/>
          <p:nvPr/>
        </p:nvSpPr>
        <p:spPr>
          <a:xfrm>
            <a:off x="548640" y="1234440"/>
            <a:ext cx="4297680" cy="320040"/>
          </a:xfrm>
          <a:prstGeom prst="rect">
            <a:avLst/>
          </a:prstGeom>
          <a:noFill/>
          <a:ln/>
        </p:spPr>
        <p:txBody>
          <a:bodyPr wrap="square" lIns="0" tIns="0" rIns="0" bIns="0" rtlCol="0" anchor="t"/>
          <a:lstStyle/>
          <a:p>
            <a:pPr indent="0" marL="0">
              <a:buNone/>
            </a:pPr>
            <a:r>
              <a:rPr lang="en-US" sz="1200" b="1" spc="200" kern="0" dirty="0">
                <a:solidFill>
                  <a:schemeClr val="accent1"/>
                </a:solidFill>
              </a:rPr>
              <a:t>AXLE 1  ·  THE FLEET</a:t>
            </a:r>
            <a:endParaRPr lang="en-US" sz="1200" dirty="0"/>
          </a:p>
        </p:txBody>
      </p:sp>
      <p:sp>
        <p:nvSpPr>
          <p:cNvPr id="29" name="Text 27"/>
          <p:cNvSpPr txBox="1"/>
          <p:nvPr/>
        </p:nvSpPr>
        <p:spPr>
          <a:xfrm>
            <a:off x="5084064" y="1234440"/>
            <a:ext cx="4297680" cy="320040"/>
          </a:xfrm>
          <a:prstGeom prst="rect">
            <a:avLst/>
          </a:prstGeom>
          <a:noFill/>
          <a:ln/>
        </p:spPr>
        <p:txBody>
          <a:bodyPr wrap="square" lIns="0" tIns="0" rIns="0" bIns="0" rtlCol="0" anchor="t"/>
          <a:lstStyle/>
          <a:p>
            <a:pPr indent="0" marL="0">
              <a:buNone/>
            </a:pPr>
            <a:r>
              <a:rPr lang="en-US" sz="1200" b="1" spc="200" kern="0" dirty="0">
                <a:solidFill>
                  <a:schemeClr val="accent6"/>
                </a:solidFill>
              </a:rPr>
              <a:t>AXLE 2  ·  DEALER AND LENDER</a:t>
            </a:r>
            <a:endParaRPr lang="en-US" sz="1200" dirty="0"/>
          </a:p>
        </p:txBody>
      </p:sp>
      <p:sp>
        <p:nvSpPr>
          <p:cNvPr id="30" name="Text 28"/>
          <p:cNvSpPr txBox="1"/>
          <p:nvPr/>
        </p:nvSpPr>
        <p:spPr>
          <a:xfrm>
            <a:off x="548640" y="5257800"/>
            <a:ext cx="10972800" cy="365760"/>
          </a:xfrm>
          <a:prstGeom prst="rect">
            <a:avLst/>
          </a:prstGeom>
          <a:noFill/>
          <a:ln/>
        </p:spPr>
        <p:txBody>
          <a:bodyPr wrap="square" lIns="0" tIns="0" rIns="0" bIns="0" rtlCol="0" anchor="t"/>
          <a:lstStyle/>
          <a:p>
            <a:pPr indent="0" marL="0">
              <a:buNone/>
            </a:pPr>
            <a:r>
              <a:rPr lang="en-US" sz="1400" dirty="0">
                <a:solidFill>
                  <a:schemeClr val="accent5"/>
                </a:solidFill>
              </a:rPr>
              <a:t>It all runs on one record: truck data, driver logs, dealer repair orders, and fuel receipts.</a:t>
            </a:r>
            <a:endParaRPr lang="en-US" sz="14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9418320" cy="822960"/>
          </a:xfrm>
          <a:prstGeom prst="rect">
            <a:avLst/>
          </a:prstGeom>
          <a:noFill/>
          <a:ln/>
        </p:spPr>
        <p:txBody>
          <a:bodyPr wrap="square" lIns="0" tIns="0" rIns="0" bIns="0" rtlCol="0" anchor="ctr"/>
          <a:lstStyle/>
          <a:p>
            <a:pPr algn="l" indent="0" marL="0">
              <a:buNone/>
            </a:pPr>
            <a:r>
              <a:rPr lang="en-US" sz="3400" b="1" dirty="0">
                <a:solidFill>
                  <a:schemeClr val="tx1"/>
                </a:solidFill>
              </a:rPr>
              <a:t>How Tandem brings the customer home</a:t>
            </a:r>
            <a:endParaRPr lang="en-US" sz="3400" dirty="0"/>
          </a:p>
        </p:txBody>
      </p:sp>
      <p:sp>
        <p:nvSpPr>
          <p:cNvPr id="3" name="Loop 1"/>
          <p:cNvSpPr/>
          <p:nvPr/>
        </p:nvSpPr>
        <p:spPr>
          <a:xfrm>
            <a:off x="548640" y="1645920"/>
            <a:ext cx="3474720" cy="1463040"/>
          </a:xfrm>
          <a:prstGeom prst="roundRect">
            <a:avLst>
              <a:gd name="adj" fmla="val 5000"/>
            </a:avLst>
          </a:prstGeom>
          <a:solidFill>
            <a:schemeClr val="bg2"/>
          </a:solidFill>
          <a:ln/>
        </p:spPr>
      </p:sp>
      <p:sp>
        <p:nvSpPr>
          <p:cNvPr id="4" name="Text 2"/>
          <p:cNvSpPr txBox="1"/>
          <p:nvPr/>
        </p:nvSpPr>
        <p:spPr>
          <a:xfrm>
            <a:off x="822960" y="1874520"/>
            <a:ext cx="548640" cy="548640"/>
          </a:xfrm>
          <a:prstGeom prst="rect">
            <a:avLst/>
          </a:prstGeom>
          <a:noFill/>
          <a:ln/>
        </p:spPr>
        <p:txBody>
          <a:bodyPr wrap="square" lIns="0" tIns="0" rIns="0" bIns="0" rtlCol="0" anchor="t"/>
          <a:lstStyle/>
          <a:p>
            <a:pPr indent="0" marL="0">
              <a:buNone/>
            </a:pPr>
            <a:r>
              <a:rPr lang="en-US" sz="2800" b="1" dirty="0">
                <a:solidFill>
                  <a:schemeClr val="accent1"/>
                </a:solidFill>
                <a:latin typeface="Arial" pitchFamily="34" charset="0"/>
                <a:ea typeface="Arial" pitchFamily="34" charset="-122"/>
                <a:cs typeface="Arial" pitchFamily="34" charset="-120"/>
              </a:rPr>
              <a:t>1</a:t>
            </a:r>
            <a:endParaRPr lang="en-US" sz="2800" dirty="0"/>
          </a:p>
        </p:txBody>
      </p:sp>
      <p:sp>
        <p:nvSpPr>
          <p:cNvPr id="5" name="Text 3"/>
          <p:cNvSpPr txBox="1"/>
          <p:nvPr/>
        </p:nvSpPr>
        <p:spPr>
          <a:xfrm>
            <a:off x="1463040" y="1938528"/>
            <a:ext cx="2377440" cy="914400"/>
          </a:xfrm>
          <a:prstGeom prst="rect">
            <a:avLst/>
          </a:prstGeom>
          <a:noFill/>
          <a:ln/>
        </p:spPr>
        <p:txBody>
          <a:bodyPr wrap="square" lIns="0" tIns="0" rIns="0" bIns="0" rtlCol="0" anchor="t"/>
          <a:lstStyle/>
          <a:p>
            <a:pPr indent="0" marL="0">
              <a:buNone/>
            </a:pPr>
            <a:r>
              <a:rPr lang="en-US" sz="1600" b="1" dirty="0">
                <a:solidFill>
                  <a:schemeClr val="tx1"/>
                </a:solidFill>
              </a:rPr>
              <a:t>Driver logs miles and fuel</a:t>
            </a:r>
            <a:endParaRPr lang="en-US" sz="1600" dirty="0"/>
          </a:p>
        </p:txBody>
      </p:sp>
      <p:sp>
        <p:nvSpPr>
          <p:cNvPr id="6" name="Loop 2"/>
          <p:cNvSpPr/>
          <p:nvPr/>
        </p:nvSpPr>
        <p:spPr>
          <a:xfrm>
            <a:off x="4297680" y="1645920"/>
            <a:ext cx="3474720" cy="1463040"/>
          </a:xfrm>
          <a:prstGeom prst="roundRect">
            <a:avLst>
              <a:gd name="adj" fmla="val 5000"/>
            </a:avLst>
          </a:prstGeom>
          <a:solidFill>
            <a:schemeClr val="bg2"/>
          </a:solidFill>
          <a:ln/>
        </p:spPr>
      </p:sp>
      <p:sp>
        <p:nvSpPr>
          <p:cNvPr id="7" name="Text 5"/>
          <p:cNvSpPr txBox="1"/>
          <p:nvPr/>
        </p:nvSpPr>
        <p:spPr>
          <a:xfrm>
            <a:off x="4572000" y="1874520"/>
            <a:ext cx="548640" cy="548640"/>
          </a:xfrm>
          <a:prstGeom prst="rect">
            <a:avLst/>
          </a:prstGeom>
          <a:noFill/>
          <a:ln/>
        </p:spPr>
        <p:txBody>
          <a:bodyPr wrap="square" lIns="0" tIns="0" rIns="0" bIns="0" rtlCol="0" anchor="t"/>
          <a:lstStyle/>
          <a:p>
            <a:pPr indent="0" marL="0">
              <a:buNone/>
            </a:pPr>
            <a:r>
              <a:rPr lang="en-US" sz="2800" b="1" dirty="0">
                <a:solidFill>
                  <a:schemeClr val="accent1"/>
                </a:solidFill>
                <a:latin typeface="Arial" pitchFamily="34" charset="0"/>
                <a:ea typeface="Arial" pitchFamily="34" charset="-122"/>
                <a:cs typeface="Arial" pitchFamily="34" charset="-120"/>
              </a:rPr>
              <a:t>2</a:t>
            </a:r>
            <a:endParaRPr lang="en-US" sz="2800" dirty="0"/>
          </a:p>
        </p:txBody>
      </p:sp>
      <p:sp>
        <p:nvSpPr>
          <p:cNvPr id="8" name="Text 6"/>
          <p:cNvSpPr txBox="1"/>
          <p:nvPr/>
        </p:nvSpPr>
        <p:spPr>
          <a:xfrm>
            <a:off x="5212080" y="1938528"/>
            <a:ext cx="2377440" cy="914400"/>
          </a:xfrm>
          <a:prstGeom prst="rect">
            <a:avLst/>
          </a:prstGeom>
          <a:noFill/>
          <a:ln/>
        </p:spPr>
        <p:txBody>
          <a:bodyPr wrap="square" lIns="0" tIns="0" rIns="0" bIns="0" rtlCol="0" anchor="t"/>
          <a:lstStyle/>
          <a:p>
            <a:pPr indent="0" marL="0">
              <a:buNone/>
            </a:pPr>
            <a:r>
              <a:rPr lang="en-US" sz="1600" b="1" dirty="0">
                <a:solidFill>
                  <a:schemeClr val="tx1"/>
                </a:solidFill>
              </a:rPr>
              <a:t>Low oil? An open bay pops up on the phone</a:t>
            </a:r>
            <a:endParaRPr lang="en-US" sz="1600" dirty="0"/>
          </a:p>
        </p:txBody>
      </p:sp>
      <p:sp>
        <p:nvSpPr>
          <p:cNvPr id="9" name="Loop 3"/>
          <p:cNvSpPr/>
          <p:nvPr/>
        </p:nvSpPr>
        <p:spPr>
          <a:xfrm>
            <a:off x="8046720" y="1645920"/>
            <a:ext cx="3474720" cy="1463040"/>
          </a:xfrm>
          <a:prstGeom prst="roundRect">
            <a:avLst>
              <a:gd name="adj" fmla="val 5000"/>
            </a:avLst>
          </a:prstGeom>
          <a:solidFill>
            <a:schemeClr val="bg2"/>
          </a:solidFill>
          <a:ln/>
        </p:spPr>
      </p:sp>
      <p:sp>
        <p:nvSpPr>
          <p:cNvPr id="10" name="Text 8"/>
          <p:cNvSpPr txBox="1"/>
          <p:nvPr/>
        </p:nvSpPr>
        <p:spPr>
          <a:xfrm>
            <a:off x="8321040" y="1874520"/>
            <a:ext cx="548640" cy="548640"/>
          </a:xfrm>
          <a:prstGeom prst="rect">
            <a:avLst/>
          </a:prstGeom>
          <a:noFill/>
          <a:ln/>
        </p:spPr>
        <p:txBody>
          <a:bodyPr wrap="square" lIns="0" tIns="0" rIns="0" bIns="0" rtlCol="0" anchor="t"/>
          <a:lstStyle/>
          <a:p>
            <a:pPr indent="0" marL="0">
              <a:buNone/>
            </a:pPr>
            <a:r>
              <a:rPr lang="en-US" sz="2800" b="1" dirty="0">
                <a:solidFill>
                  <a:schemeClr val="accent1"/>
                </a:solidFill>
                <a:latin typeface="Arial" pitchFamily="34" charset="0"/>
                <a:ea typeface="Arial" pitchFamily="34" charset="-122"/>
                <a:cs typeface="Arial" pitchFamily="34" charset="-120"/>
              </a:rPr>
              <a:t>3</a:t>
            </a:r>
            <a:endParaRPr lang="en-US" sz="2800" dirty="0"/>
          </a:p>
        </p:txBody>
      </p:sp>
      <p:sp>
        <p:nvSpPr>
          <p:cNvPr id="11" name="Text 9"/>
          <p:cNvSpPr txBox="1"/>
          <p:nvPr/>
        </p:nvSpPr>
        <p:spPr>
          <a:xfrm>
            <a:off x="8961120" y="1938528"/>
            <a:ext cx="2377440" cy="914400"/>
          </a:xfrm>
          <a:prstGeom prst="rect">
            <a:avLst/>
          </a:prstGeom>
          <a:noFill/>
          <a:ln/>
        </p:spPr>
        <p:txBody>
          <a:bodyPr wrap="square" lIns="0" tIns="0" rIns="0" bIns="0" rtlCol="0" anchor="t"/>
          <a:lstStyle/>
          <a:p>
            <a:pPr indent="0" marL="0">
              <a:buNone/>
            </a:pPr>
            <a:r>
              <a:rPr lang="en-US" sz="1600" b="1" dirty="0">
                <a:solidFill>
                  <a:schemeClr val="tx1"/>
                </a:solidFill>
              </a:rPr>
              <a:t>Truck gets serviced at its dealer</a:t>
            </a:r>
            <a:endParaRPr lang="en-US" sz="1600" dirty="0"/>
          </a:p>
        </p:txBody>
      </p:sp>
      <p:sp>
        <p:nvSpPr>
          <p:cNvPr id="12" name="Loop 4"/>
          <p:cNvSpPr/>
          <p:nvPr/>
        </p:nvSpPr>
        <p:spPr>
          <a:xfrm>
            <a:off x="548640" y="3474720"/>
            <a:ext cx="3474720" cy="1463040"/>
          </a:xfrm>
          <a:prstGeom prst="roundRect">
            <a:avLst>
              <a:gd name="adj" fmla="val 5000"/>
            </a:avLst>
          </a:prstGeom>
          <a:solidFill>
            <a:schemeClr val="bg2"/>
          </a:solidFill>
          <a:ln/>
        </p:spPr>
      </p:sp>
      <p:sp>
        <p:nvSpPr>
          <p:cNvPr id="13" name="Text 11"/>
          <p:cNvSpPr txBox="1"/>
          <p:nvPr/>
        </p:nvSpPr>
        <p:spPr>
          <a:xfrm>
            <a:off x="822960" y="3703320"/>
            <a:ext cx="548640" cy="548640"/>
          </a:xfrm>
          <a:prstGeom prst="rect">
            <a:avLst/>
          </a:prstGeom>
          <a:noFill/>
          <a:ln/>
        </p:spPr>
        <p:txBody>
          <a:bodyPr wrap="square" lIns="0" tIns="0" rIns="0" bIns="0" rtlCol="0" anchor="t"/>
          <a:lstStyle/>
          <a:p>
            <a:pPr indent="0" marL="0">
              <a:buNone/>
            </a:pPr>
            <a:r>
              <a:rPr lang="en-US" sz="2800" b="1" dirty="0">
                <a:solidFill>
                  <a:schemeClr val="accent1"/>
                </a:solidFill>
                <a:latin typeface="Arial" pitchFamily="34" charset="0"/>
                <a:ea typeface="Arial" pitchFamily="34" charset="-122"/>
                <a:cs typeface="Arial" pitchFamily="34" charset="-120"/>
              </a:rPr>
              <a:t>4</a:t>
            </a:r>
            <a:endParaRPr lang="en-US" sz="2800" dirty="0"/>
          </a:p>
        </p:txBody>
      </p:sp>
      <p:sp>
        <p:nvSpPr>
          <p:cNvPr id="14" name="Text 12"/>
          <p:cNvSpPr txBox="1"/>
          <p:nvPr/>
        </p:nvSpPr>
        <p:spPr>
          <a:xfrm>
            <a:off x="1463040" y="3767328"/>
            <a:ext cx="2377440" cy="914400"/>
          </a:xfrm>
          <a:prstGeom prst="rect">
            <a:avLst/>
          </a:prstGeom>
          <a:noFill/>
          <a:ln/>
        </p:spPr>
        <p:txBody>
          <a:bodyPr wrap="square" lIns="0" tIns="0" rIns="0" bIns="0" rtlCol="0" anchor="t"/>
          <a:lstStyle/>
          <a:p>
            <a:pPr indent="0" marL="0">
              <a:buNone/>
            </a:pPr>
            <a:r>
              <a:rPr lang="en-US" sz="1600" b="1" dirty="0">
                <a:solidFill>
                  <a:schemeClr val="tx1"/>
                </a:solidFill>
              </a:rPr>
              <a:t>Fleet Cycling flags the best month</a:t>
            </a:r>
            <a:endParaRPr lang="en-US" sz="1600" dirty="0"/>
          </a:p>
        </p:txBody>
      </p:sp>
      <p:sp>
        <p:nvSpPr>
          <p:cNvPr id="15" name="Loop 5"/>
          <p:cNvSpPr/>
          <p:nvPr/>
        </p:nvSpPr>
        <p:spPr>
          <a:xfrm>
            <a:off x="4297680" y="3474720"/>
            <a:ext cx="3474720" cy="1463040"/>
          </a:xfrm>
          <a:prstGeom prst="roundRect">
            <a:avLst>
              <a:gd name="adj" fmla="val 5000"/>
            </a:avLst>
          </a:prstGeom>
          <a:solidFill>
            <a:schemeClr val="bg2"/>
          </a:solidFill>
          <a:ln/>
        </p:spPr>
      </p:sp>
      <p:sp>
        <p:nvSpPr>
          <p:cNvPr id="16" name="Text 14"/>
          <p:cNvSpPr txBox="1"/>
          <p:nvPr/>
        </p:nvSpPr>
        <p:spPr>
          <a:xfrm>
            <a:off x="4572000" y="3703320"/>
            <a:ext cx="548640" cy="548640"/>
          </a:xfrm>
          <a:prstGeom prst="rect">
            <a:avLst/>
          </a:prstGeom>
          <a:noFill/>
          <a:ln/>
        </p:spPr>
        <p:txBody>
          <a:bodyPr wrap="square" lIns="0" tIns="0" rIns="0" bIns="0" rtlCol="0" anchor="t"/>
          <a:lstStyle/>
          <a:p>
            <a:pPr indent="0" marL="0">
              <a:buNone/>
            </a:pPr>
            <a:r>
              <a:rPr lang="en-US" sz="2800" b="1" dirty="0">
                <a:solidFill>
                  <a:schemeClr val="accent1"/>
                </a:solidFill>
                <a:latin typeface="Arial" pitchFamily="34" charset="0"/>
                <a:ea typeface="Arial" pitchFamily="34" charset="-122"/>
                <a:cs typeface="Arial" pitchFamily="34" charset="-120"/>
              </a:rPr>
              <a:t>5</a:t>
            </a:r>
            <a:endParaRPr lang="en-US" sz="2800" dirty="0"/>
          </a:p>
        </p:txBody>
      </p:sp>
      <p:sp>
        <p:nvSpPr>
          <p:cNvPr id="17" name="Text 15"/>
          <p:cNvSpPr txBox="1"/>
          <p:nvPr/>
        </p:nvSpPr>
        <p:spPr>
          <a:xfrm>
            <a:off x="5212080" y="3767328"/>
            <a:ext cx="2377440" cy="914400"/>
          </a:xfrm>
          <a:prstGeom prst="rect">
            <a:avLst/>
          </a:prstGeom>
          <a:noFill/>
          <a:ln/>
        </p:spPr>
        <p:txBody>
          <a:bodyPr wrap="square" lIns="0" tIns="0" rIns="0" bIns="0" rtlCol="0" anchor="t"/>
          <a:lstStyle/>
          <a:p>
            <a:pPr indent="0" marL="0">
              <a:buNone/>
            </a:pPr>
            <a:r>
              <a:rPr lang="en-US" sz="1600" b="1" dirty="0">
                <a:solidFill>
                  <a:schemeClr val="tx1"/>
                </a:solidFill>
              </a:rPr>
              <a:t>Dealer quotes the replacement</a:t>
            </a:r>
            <a:endParaRPr lang="en-US" sz="1600" dirty="0"/>
          </a:p>
        </p:txBody>
      </p:sp>
      <p:sp>
        <p:nvSpPr>
          <p:cNvPr id="18" name="Loop 6"/>
          <p:cNvSpPr/>
          <p:nvPr/>
        </p:nvSpPr>
        <p:spPr>
          <a:xfrm>
            <a:off x="8046720" y="3474720"/>
            <a:ext cx="3474720" cy="1463040"/>
          </a:xfrm>
          <a:prstGeom prst="roundRect">
            <a:avLst>
              <a:gd name="adj" fmla="val 5000"/>
            </a:avLst>
          </a:prstGeom>
          <a:solidFill>
            <a:schemeClr val="bg2"/>
          </a:solidFill>
          <a:ln/>
        </p:spPr>
      </p:sp>
      <p:sp>
        <p:nvSpPr>
          <p:cNvPr id="19" name="Text 17"/>
          <p:cNvSpPr txBox="1"/>
          <p:nvPr/>
        </p:nvSpPr>
        <p:spPr>
          <a:xfrm>
            <a:off x="8321040" y="3703320"/>
            <a:ext cx="548640" cy="548640"/>
          </a:xfrm>
          <a:prstGeom prst="rect">
            <a:avLst/>
          </a:prstGeom>
          <a:noFill/>
          <a:ln/>
        </p:spPr>
        <p:txBody>
          <a:bodyPr wrap="square" lIns="0" tIns="0" rIns="0" bIns="0" rtlCol="0" anchor="t"/>
          <a:lstStyle/>
          <a:p>
            <a:pPr indent="0" marL="0">
              <a:buNone/>
            </a:pPr>
            <a:r>
              <a:rPr lang="en-US" sz="2800" b="1" dirty="0">
                <a:solidFill>
                  <a:schemeClr val="accent1"/>
                </a:solidFill>
                <a:latin typeface="Arial" pitchFamily="34" charset="0"/>
                <a:ea typeface="Arial" pitchFamily="34" charset="-122"/>
                <a:cs typeface="Arial" pitchFamily="34" charset="-120"/>
              </a:rPr>
              <a:t>6</a:t>
            </a:r>
            <a:endParaRPr lang="en-US" sz="2800" dirty="0"/>
          </a:p>
        </p:txBody>
      </p:sp>
      <p:sp>
        <p:nvSpPr>
          <p:cNvPr id="20" name="Text 18"/>
          <p:cNvSpPr txBox="1"/>
          <p:nvPr/>
        </p:nvSpPr>
        <p:spPr>
          <a:xfrm>
            <a:off x="8961120" y="3767328"/>
            <a:ext cx="2377440" cy="914400"/>
          </a:xfrm>
          <a:prstGeom prst="rect">
            <a:avLst/>
          </a:prstGeom>
          <a:noFill/>
          <a:ln/>
        </p:spPr>
        <p:txBody>
          <a:bodyPr wrap="square" lIns="0" tIns="0" rIns="0" bIns="0" rtlCol="0" anchor="t"/>
          <a:lstStyle/>
          <a:p>
            <a:pPr indent="0" marL="0">
              <a:buNone/>
            </a:pPr>
            <a:r>
              <a:rPr lang="en-US" sz="1600" b="1" dirty="0">
                <a:solidFill>
                  <a:schemeClr val="tx1"/>
                </a:solidFill>
              </a:rPr>
              <a:t>The lender finances it</a:t>
            </a:r>
            <a:endParaRPr lang="en-US" sz="1600" dirty="0"/>
          </a:p>
        </p:txBody>
      </p:sp>
      <p:sp>
        <p:nvSpPr>
          <p:cNvPr id="21" name="Text 19"/>
          <p:cNvSpPr txBox="1"/>
          <p:nvPr/>
        </p:nvSpPr>
        <p:spPr>
          <a:xfrm>
            <a:off x="548640" y="5440680"/>
            <a:ext cx="10972800" cy="457200"/>
          </a:xfrm>
          <a:prstGeom prst="rect">
            <a:avLst/>
          </a:prstGeom>
          <a:noFill/>
          <a:ln/>
        </p:spPr>
        <p:txBody>
          <a:bodyPr wrap="square" lIns="0" tIns="0" rIns="0" bIns="0" rtlCol="0" anchor="t"/>
          <a:lstStyle/>
          <a:p>
            <a:pPr indent="0" marL="0">
              <a:buNone/>
            </a:pPr>
            <a:r>
              <a:rPr lang="en-US" sz="1400" dirty="0">
                <a:solidFill>
                  <a:schemeClr val="accent5"/>
                </a:solidFill>
              </a:rPr>
              <a:t>Typos get caught too. A low odometer reading or more fuel than the tank holds gets a quick check.</a:t>
            </a:r>
            <a:endParaRPr lang="en-US" sz="14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9418320" cy="822960"/>
          </a:xfrm>
          <a:prstGeom prst="rect">
            <a:avLst/>
          </a:prstGeom>
          <a:noFill/>
          <a:ln/>
        </p:spPr>
        <p:txBody>
          <a:bodyPr wrap="square" lIns="0" tIns="0" rIns="0" bIns="0" rtlCol="0" anchor="ctr"/>
          <a:lstStyle/>
          <a:p>
            <a:pPr algn="l" indent="0" marL="0">
              <a:buNone/>
            </a:pPr>
            <a:r>
              <a:rPr lang="en-US" sz="3400" b="1" dirty="0">
                <a:solidFill>
                  <a:schemeClr val="bg1"/>
                </a:solidFill>
              </a:rPr>
              <a:t>What each person gets</a:t>
            </a:r>
            <a:endParaRPr lang="en-US" sz="3400" dirty="0"/>
          </a:p>
        </p:txBody>
      </p:sp>
      <p:sp>
        <p:nvSpPr>
          <p:cNvPr id="3" name="Text 1"/>
          <p:cNvSpPr txBox="1"/>
          <p:nvPr/>
        </p:nvSpPr>
        <p:spPr>
          <a:xfrm>
            <a:off x="548640" y="1554480"/>
            <a:ext cx="2011680" cy="457200"/>
          </a:xfrm>
          <a:prstGeom prst="rect">
            <a:avLst/>
          </a:prstGeom>
          <a:noFill/>
          <a:ln/>
        </p:spPr>
        <p:txBody>
          <a:bodyPr wrap="square" lIns="0" tIns="0" rIns="0" bIns="0" rtlCol="0" anchor="t"/>
          <a:lstStyle/>
          <a:p>
            <a:pPr indent="0" marL="0">
              <a:buNone/>
            </a:pPr>
            <a:r>
              <a:rPr lang="en-US" sz="2200" b="1" spc="300" kern="0" dirty="0">
                <a:solidFill>
                  <a:schemeClr val="accent1"/>
                </a:solidFill>
                <a:latin typeface="Arial" pitchFamily="34" charset="0"/>
                <a:ea typeface="Arial" pitchFamily="34" charset="-122"/>
                <a:cs typeface="Arial" pitchFamily="34" charset="-120"/>
              </a:rPr>
              <a:t>FLEET</a:t>
            </a:r>
            <a:endParaRPr lang="en-US" sz="2200" dirty="0"/>
          </a:p>
        </p:txBody>
      </p:sp>
      <p:sp>
        <p:nvSpPr>
          <p:cNvPr id="4" name="Text 2"/>
          <p:cNvSpPr txBox="1"/>
          <p:nvPr/>
        </p:nvSpPr>
        <p:spPr>
          <a:xfrm>
            <a:off x="2651760" y="1572768"/>
            <a:ext cx="8961120" cy="822960"/>
          </a:xfrm>
          <a:prstGeom prst="rect">
            <a:avLst/>
          </a:prstGeom>
          <a:noFill/>
          <a:ln/>
        </p:spPr>
        <p:txBody>
          <a:bodyPr wrap="square" lIns="0" tIns="0" rIns="0" bIns="0" rtlCol="0" anchor="t"/>
          <a:lstStyle/>
          <a:p>
            <a:pPr indent="0" marL="0">
              <a:buNone/>
            </a:pPr>
            <a:r>
              <a:rPr lang="en-US" sz="1600" dirty="0">
                <a:solidFill>
                  <a:schemeClr val="bg1"/>
                </a:solidFill>
              </a:rPr>
              <a:t>Every truck, every cost, and when to replace, all in one place.</a:t>
            </a:r>
            <a:endParaRPr lang="en-US" sz="1600" dirty="0"/>
          </a:p>
        </p:txBody>
      </p:sp>
      <p:sp>
        <p:nvSpPr>
          <p:cNvPr id="5" name="Text 3"/>
          <p:cNvSpPr txBox="1"/>
          <p:nvPr/>
        </p:nvSpPr>
        <p:spPr>
          <a:xfrm>
            <a:off x="548640" y="2651760"/>
            <a:ext cx="2011680" cy="457200"/>
          </a:xfrm>
          <a:prstGeom prst="rect">
            <a:avLst/>
          </a:prstGeom>
          <a:noFill/>
          <a:ln/>
        </p:spPr>
        <p:txBody>
          <a:bodyPr wrap="square" lIns="0" tIns="0" rIns="0" bIns="0" rtlCol="0" anchor="t"/>
          <a:lstStyle/>
          <a:p>
            <a:pPr indent="0" marL="0">
              <a:buNone/>
            </a:pPr>
            <a:r>
              <a:rPr lang="en-US" sz="2200" b="1" spc="300" kern="0" dirty="0">
                <a:solidFill>
                  <a:schemeClr val="accent1"/>
                </a:solidFill>
                <a:latin typeface="Arial" pitchFamily="34" charset="0"/>
                <a:ea typeface="Arial" pitchFamily="34" charset="-122"/>
                <a:cs typeface="Arial" pitchFamily="34" charset="-120"/>
              </a:rPr>
              <a:t>DRIVER</a:t>
            </a:r>
            <a:endParaRPr lang="en-US" sz="2200" dirty="0"/>
          </a:p>
        </p:txBody>
      </p:sp>
      <p:sp>
        <p:nvSpPr>
          <p:cNvPr id="6" name="Text 4"/>
          <p:cNvSpPr txBox="1"/>
          <p:nvPr/>
        </p:nvSpPr>
        <p:spPr>
          <a:xfrm>
            <a:off x="2651760" y="2670048"/>
            <a:ext cx="8961120" cy="822960"/>
          </a:xfrm>
          <a:prstGeom prst="rect">
            <a:avLst/>
          </a:prstGeom>
          <a:noFill/>
          <a:ln/>
        </p:spPr>
        <p:txBody>
          <a:bodyPr wrap="square" lIns="0" tIns="0" rIns="0" bIns="0" rtlCol="0" anchor="t"/>
          <a:lstStyle/>
          <a:p>
            <a:pPr indent="0" marL="0">
              <a:buNone/>
            </a:pPr>
            <a:r>
              <a:rPr lang="en-US" sz="1600" dirty="0">
                <a:solidFill>
                  <a:schemeClr val="bg1"/>
                </a:solidFill>
              </a:rPr>
              <a:t>Two taps to log miles or fuel. One tap to book service.</a:t>
            </a:r>
            <a:endParaRPr lang="en-US" sz="1600" dirty="0"/>
          </a:p>
        </p:txBody>
      </p:sp>
      <p:sp>
        <p:nvSpPr>
          <p:cNvPr id="7" name="Text 5"/>
          <p:cNvSpPr txBox="1"/>
          <p:nvPr/>
        </p:nvSpPr>
        <p:spPr>
          <a:xfrm>
            <a:off x="548640" y="3749040"/>
            <a:ext cx="2011680" cy="457200"/>
          </a:xfrm>
          <a:prstGeom prst="rect">
            <a:avLst/>
          </a:prstGeom>
          <a:noFill/>
          <a:ln/>
        </p:spPr>
        <p:txBody>
          <a:bodyPr wrap="square" lIns="0" tIns="0" rIns="0" bIns="0" rtlCol="0" anchor="t"/>
          <a:lstStyle/>
          <a:p>
            <a:pPr indent="0" marL="0">
              <a:buNone/>
            </a:pPr>
            <a:r>
              <a:rPr lang="en-US" sz="2200" b="1" spc="300" kern="0" dirty="0">
                <a:solidFill>
                  <a:srgbClr val="3DB39C"/>
                </a:solidFill>
                <a:latin typeface="Arial" pitchFamily="34" charset="0"/>
                <a:ea typeface="Arial" pitchFamily="34" charset="-122"/>
                <a:cs typeface="Arial" pitchFamily="34" charset="-120"/>
              </a:rPr>
              <a:t>DEALER</a:t>
            </a:r>
            <a:endParaRPr lang="en-US" sz="2200" dirty="0"/>
          </a:p>
        </p:txBody>
      </p:sp>
      <p:sp>
        <p:nvSpPr>
          <p:cNvPr id="8" name="Text 6"/>
          <p:cNvSpPr txBox="1"/>
          <p:nvPr/>
        </p:nvSpPr>
        <p:spPr>
          <a:xfrm>
            <a:off x="2651760" y="3767328"/>
            <a:ext cx="8961120" cy="822960"/>
          </a:xfrm>
          <a:prstGeom prst="rect">
            <a:avLst/>
          </a:prstGeom>
          <a:noFill/>
          <a:ln/>
        </p:spPr>
        <p:txBody>
          <a:bodyPr wrap="square" lIns="0" tIns="0" rIns="0" bIns="0" rtlCol="0" anchor="t"/>
          <a:lstStyle/>
          <a:p>
            <a:pPr indent="0" marL="0">
              <a:buNone/>
            </a:pPr>
            <a:r>
              <a:rPr lang="en-US" sz="1600" dirty="0">
                <a:solidFill>
                  <a:schemeClr val="bg1"/>
                </a:solidFill>
              </a:rPr>
              <a:t>Who needs service, who has a recall, and who is ready for a new truck.</a:t>
            </a:r>
            <a:endParaRPr lang="en-US" sz="1600" dirty="0"/>
          </a:p>
        </p:txBody>
      </p:sp>
      <p:sp>
        <p:nvSpPr>
          <p:cNvPr id="9" name="Text 7"/>
          <p:cNvSpPr txBox="1"/>
          <p:nvPr/>
        </p:nvSpPr>
        <p:spPr>
          <a:xfrm>
            <a:off x="548640" y="4846320"/>
            <a:ext cx="2011680" cy="457200"/>
          </a:xfrm>
          <a:prstGeom prst="rect">
            <a:avLst/>
          </a:prstGeom>
          <a:noFill/>
          <a:ln/>
        </p:spPr>
        <p:txBody>
          <a:bodyPr wrap="square" lIns="0" tIns="0" rIns="0" bIns="0" rtlCol="0" anchor="t"/>
          <a:lstStyle/>
          <a:p>
            <a:pPr indent="0" marL="0">
              <a:buNone/>
            </a:pPr>
            <a:r>
              <a:rPr lang="en-US" sz="2200" b="1" spc="300" kern="0" dirty="0">
                <a:solidFill>
                  <a:srgbClr val="3DB39C"/>
                </a:solidFill>
                <a:latin typeface="Arial" pitchFamily="34" charset="0"/>
                <a:ea typeface="Arial" pitchFamily="34" charset="-122"/>
                <a:cs typeface="Arial" pitchFamily="34" charset="-120"/>
              </a:rPr>
              <a:t>LENDER</a:t>
            </a:r>
            <a:endParaRPr lang="en-US" sz="2200" dirty="0"/>
          </a:p>
        </p:txBody>
      </p:sp>
      <p:sp>
        <p:nvSpPr>
          <p:cNvPr id="10" name="Text 8"/>
          <p:cNvSpPr txBox="1"/>
          <p:nvPr/>
        </p:nvSpPr>
        <p:spPr>
          <a:xfrm>
            <a:off x="2651760" y="4864608"/>
            <a:ext cx="8961120" cy="822960"/>
          </a:xfrm>
          <a:prstGeom prst="rect">
            <a:avLst/>
          </a:prstGeom>
          <a:noFill/>
          <a:ln/>
        </p:spPr>
        <p:txBody>
          <a:bodyPr wrap="square" lIns="0" tIns="0" rIns="0" bIns="0" rtlCol="0" anchor="t"/>
          <a:lstStyle/>
          <a:p>
            <a:pPr indent="0" marL="0">
              <a:buNone/>
            </a:pPr>
            <a:r>
              <a:rPr lang="en-US" sz="1600" dirty="0">
                <a:solidFill>
                  <a:schemeClr val="bg1"/>
                </a:solidFill>
              </a:rPr>
              <a:t>Every dealer, every credit line, and the replacement deals coming next.</a:t>
            </a:r>
            <a:endParaRPr lang="en-US" sz="1600" dirty="0"/>
          </a:p>
        </p:txBody>
      </p:sp>
      <p:sp>
        <p:nvSpPr>
          <p:cNvPr id="11" name="Text 9"/>
          <p:cNvSpPr txBox="1"/>
          <p:nvPr/>
        </p:nvSpPr>
        <p:spPr>
          <a:xfrm>
            <a:off x="548640" y="5897880"/>
            <a:ext cx="9144000" cy="274320"/>
          </a:xfrm>
          <a:prstGeom prst="rect">
            <a:avLst/>
          </a:prstGeom>
          <a:noFill/>
          <a:ln/>
        </p:spPr>
        <p:txBody>
          <a:bodyPr wrap="square" lIns="0" tIns="0" rIns="0" bIns="0" rtlCol="0" anchor="t"/>
          <a:lstStyle/>
          <a:p>
            <a:pPr indent="0" marL="0">
              <a:buNone/>
            </a:pPr>
            <a:r>
              <a:rPr lang="en-US" sz="1100" dirty="0">
                <a:solidFill>
                  <a:schemeClr val="accent5"/>
                </a:solidFill>
              </a:rPr>
              <a:t>Everyone works from the same record, so nobody calls around or retypes anything. Demo names are made up.</a:t>
            </a:r>
            <a:endParaRPr lang="en-US" sz="11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9418320" cy="822960"/>
          </a:xfrm>
          <a:prstGeom prst="rect">
            <a:avLst/>
          </a:prstGeom>
          <a:noFill/>
          <a:ln/>
        </p:spPr>
        <p:txBody>
          <a:bodyPr wrap="square" lIns="0" tIns="0" rIns="0" bIns="0" rtlCol="0" anchor="ctr"/>
          <a:lstStyle/>
          <a:p>
            <a:pPr algn="l" indent="0" marL="0">
              <a:buNone/>
            </a:pPr>
            <a:r>
              <a:rPr lang="en-US" sz="3400" b="1" dirty="0">
                <a:solidFill>
                  <a:schemeClr val="tx1"/>
                </a:solidFill>
              </a:rPr>
              <a:t>The data is worth money too</a:t>
            </a:r>
            <a:endParaRPr lang="en-US" sz="34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548640" y="1554480"/>
          <a:ext cx="6949440" cy="914400"/>
        </p:xfrm>
        <a:graphic>
          <a:graphicData uri="http://schemas.openxmlformats.org/drawingml/2006/table">
            <a:tbl>
              <a:tblPr/>
              <a:tblGrid>
                <a:gridCol w="1828800"/>
                <a:gridCol w="2926080"/>
                <a:gridCol w="2194560"/>
              </a:tblGrid>
              <a:tr h="566928">
                <a:tc>
                  <a:txBody>
                    <a:bodyPr/>
                    <a:lstStyle/>
                    <a:p>
                      <a:pPr indent="0" marL="0">
                        <a:buNone/>
                      </a:pPr>
                      <a:r>
                        <a:rPr lang="en-US" sz="1400" b="1" dirty="0">
                          <a:solidFill>
                            <a:schemeClr val="accent5"/>
                          </a:solidFill>
                        </a:rPr>
                        <a:t>Product</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c>
                  <a:txBody>
                    <a:bodyPr/>
                    <a:lstStyle/>
                    <a:p>
                      <a:pPr indent="0" marL="0">
                        <a:buNone/>
                      </a:pPr>
                      <a:r>
                        <a:rPr lang="en-US" sz="1400" b="1" dirty="0">
                          <a:solidFill>
                            <a:schemeClr val="accent5"/>
                          </a:solidFill>
                        </a:rPr>
                        <a:t>What it is</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c>
                  <a:txBody>
                    <a:bodyPr/>
                    <a:lstStyle/>
                    <a:p>
                      <a:pPr indent="0" marL="0">
                        <a:buNone/>
                      </a:pPr>
                      <a:r>
                        <a:rPr lang="en-US" sz="1400" b="1" dirty="0">
                          <a:solidFill>
                            <a:schemeClr val="accent5"/>
                          </a:solidFill>
                        </a:rPr>
                        <a:t>Buyers</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r>
              <a:tr h="566928">
                <a:tc>
                  <a:txBody>
                    <a:bodyPr/>
                    <a:lstStyle/>
                    <a:p>
                      <a:pPr indent="0" marL="0">
                        <a:buNone/>
                      </a:pPr>
                      <a:r>
                        <a:rPr lang="en-US" sz="1400" dirty="0">
                          <a:solidFill>
                            <a:schemeClr val="tx1"/>
                          </a:solidFill>
                        </a:rPr>
                        <a:t>Cost curves</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c>
                  <a:txBody>
                    <a:bodyPr/>
                    <a:lstStyle/>
                    <a:p>
                      <a:pPr indent="0" marL="0">
                        <a:buNone/>
                      </a:pPr>
                      <a:r>
                        <a:rPr lang="en-US" sz="1400" dirty="0">
                          <a:solidFill>
                            <a:schemeClr val="tx1"/>
                          </a:solidFill>
                        </a:rPr>
                        <a:t>Repair cost per 1,000 mi by model, upfit, region</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c>
                  <a:txBody>
                    <a:bodyPr/>
                    <a:lstStyle/>
                    <a:p>
                      <a:pPr indent="0" marL="0">
                        <a:buNone/>
                      </a:pPr>
                      <a:r>
                        <a:rPr lang="en-US" sz="1400" dirty="0">
                          <a:solidFill>
                            <a:schemeClr val="tx1"/>
                          </a:solidFill>
                        </a:rPr>
                        <a:t>Leasing companies, insurers</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r>
              <a:tr h="566928">
                <a:tc>
                  <a:txBody>
                    <a:bodyPr/>
                    <a:lstStyle/>
                    <a:p>
                      <a:pPr indent="0" marL="0">
                        <a:buNone/>
                      </a:pPr>
                      <a:r>
                        <a:rPr lang="en-US" sz="1400" dirty="0">
                          <a:solidFill>
                            <a:schemeClr val="tx1"/>
                          </a:solidFill>
                        </a:rPr>
                        <a:t>Replacement timing</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c>
                  <a:txBody>
                    <a:bodyPr/>
                    <a:lstStyle/>
                    <a:p>
                      <a:pPr indent="0" marL="0">
                        <a:buNone/>
                      </a:pPr>
                      <a:r>
                        <a:rPr lang="en-US" sz="1400" dirty="0">
                          <a:solidFill>
                            <a:schemeClr val="tx1"/>
                          </a:solidFill>
                        </a:rPr>
                        <a:t>Trucks needing replacement, 90 days ahead</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c>
                  <a:txBody>
                    <a:bodyPr/>
                    <a:lstStyle/>
                    <a:p>
                      <a:pPr indent="0" marL="0">
                        <a:buNone/>
                      </a:pPr>
                      <a:r>
                        <a:rPr lang="en-US" sz="1400" dirty="0">
                          <a:solidFill>
                            <a:schemeClr val="tx1"/>
                          </a:solidFill>
                        </a:rPr>
                        <a:t>Automaker planners, dealer groups</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r>
              <a:tr h="566928">
                <a:tc>
                  <a:txBody>
                    <a:bodyPr/>
                    <a:lstStyle/>
                    <a:p>
                      <a:pPr indent="0" marL="0">
                        <a:buNone/>
                      </a:pPr>
                      <a:r>
                        <a:rPr lang="en-US" sz="1400" dirty="0">
                          <a:solidFill>
                            <a:schemeClr val="tx1"/>
                          </a:solidFill>
                        </a:rPr>
                        <a:t>Upfit durability</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c>
                  <a:txBody>
                    <a:bodyPr/>
                    <a:lstStyle/>
                    <a:p>
                      <a:pPr indent="0" marL="0">
                        <a:buNone/>
                      </a:pPr>
                      <a:r>
                        <a:rPr lang="en-US" sz="1400" dirty="0">
                          <a:solidFill>
                            <a:schemeClr val="tx1"/>
                          </a:solidFill>
                        </a:rPr>
                        <a:t>Which bodies and racks fail first</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c>
                  <a:txBody>
                    <a:bodyPr/>
                    <a:lstStyle/>
                    <a:p>
                      <a:pPr indent="0" marL="0">
                        <a:buNone/>
                      </a:pPr>
                      <a:r>
                        <a:rPr lang="en-US" sz="1400" dirty="0">
                          <a:solidFill>
                            <a:schemeClr val="tx1"/>
                          </a:solidFill>
                        </a:rPr>
                        <a:t>Upfitters, body builder programs</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r>
              <a:tr h="566928">
                <a:tc>
                  <a:txBody>
                    <a:bodyPr/>
                    <a:lstStyle/>
                    <a:p>
                      <a:pPr indent="0" marL="0">
                        <a:buNone/>
                      </a:pPr>
                      <a:r>
                        <a:rPr lang="en-US" sz="1400" dirty="0">
                          <a:solidFill>
                            <a:schemeClr val="tx1"/>
                          </a:solidFill>
                        </a:rPr>
                        <a:t>Lending benchmarks</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c>
                  <a:txBody>
                    <a:bodyPr/>
                    <a:lstStyle/>
                    <a:p>
                      <a:pPr indent="0" marL="0">
                        <a:buNone/>
                      </a:pPr>
                      <a:r>
                        <a:rPr lang="en-US" sz="1400" dirty="0">
                          <a:solidFill>
                            <a:schemeClr val="tx1"/>
                          </a:solidFill>
                        </a:rPr>
                        <a:t>How trucks hold up over a loan</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c>
                  <a:txBody>
                    <a:bodyPr/>
                    <a:lstStyle/>
                    <a:p>
                      <a:pPr indent="0" marL="0">
                        <a:buNone/>
                      </a:pPr>
                      <a:r>
                        <a:rPr lang="en-US" sz="1400" dirty="0">
                          <a:solidFill>
                            <a:schemeClr val="tx1"/>
                          </a:solidFill>
                        </a:rPr>
                        <a:t>The sponsor's own credit team</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r>
            </a:tbl>
          </a:graphicData>
        </a:graphic>
      </p:graphicFrame>
      <p:sp>
        <p:nvSpPr>
          <p:cNvPr id="4" name="Index rules"/>
          <p:cNvSpPr/>
          <p:nvPr/>
        </p:nvSpPr>
        <p:spPr>
          <a:xfrm>
            <a:off x="7863840" y="1554480"/>
            <a:ext cx="3749040" cy="3291840"/>
          </a:xfrm>
          <a:prstGeom prst="roundRect">
            <a:avLst>
              <a:gd name="adj" fmla="val 2222"/>
            </a:avLst>
          </a:prstGeom>
          <a:solidFill>
            <a:schemeClr val="bg2"/>
          </a:solidFill>
          <a:ln/>
        </p:spPr>
      </p:sp>
      <p:sp>
        <p:nvSpPr>
          <p:cNvPr id="5" name="Text 2"/>
          <p:cNvSpPr txBox="1"/>
          <p:nvPr/>
        </p:nvSpPr>
        <p:spPr>
          <a:xfrm>
            <a:off x="8138160" y="1737360"/>
            <a:ext cx="3200400" cy="365760"/>
          </a:xfrm>
          <a:prstGeom prst="rect">
            <a:avLst/>
          </a:prstGeom>
          <a:noFill/>
          <a:ln/>
        </p:spPr>
        <p:txBody>
          <a:bodyPr wrap="square" lIns="0" tIns="0" rIns="0" bIns="0" rtlCol="0" anchor="t"/>
          <a:lstStyle/>
          <a:p>
            <a:pPr indent="0" marL="0">
              <a:buNone/>
            </a:pPr>
            <a:r>
              <a:rPr lang="en-US" sz="1800" b="1" dirty="0">
                <a:solidFill>
                  <a:schemeClr val="tx1"/>
                </a:solidFill>
                <a:latin typeface="Arial" pitchFamily="34" charset="0"/>
                <a:ea typeface="Arial" pitchFamily="34" charset="-122"/>
                <a:cs typeface="Arial" pitchFamily="34" charset="-120"/>
              </a:rPr>
              <a:t>Rules</a:t>
            </a:r>
            <a:endParaRPr lang="en-US" sz="1800" dirty="0"/>
          </a:p>
        </p:txBody>
      </p:sp>
      <p:sp>
        <p:nvSpPr>
          <p:cNvPr id="6" name="Text 3"/>
          <p:cNvSpPr txBox="1"/>
          <p:nvPr/>
        </p:nvSpPr>
        <p:spPr>
          <a:xfrm>
            <a:off x="8138160" y="2194560"/>
            <a:ext cx="3291840" cy="2560320"/>
          </a:xfrm>
          <a:prstGeom prst="rect">
            <a:avLst/>
          </a:prstGeom>
          <a:noFill/>
          <a:ln/>
        </p:spPr>
        <p:txBody>
          <a:bodyPr wrap="square" lIns="0" tIns="0" rIns="0" bIns="0" rtlCol="0" anchor="t"/>
          <a:lstStyle/>
          <a:p>
            <a:pPr marL="342900" indent="-342900">
              <a:spcAft>
                <a:spcPts val="800"/>
              </a:spcAft>
              <a:buSzPct val="100000"/>
              <a:buChar char="•"/>
            </a:pPr>
            <a:r>
              <a:rPr lang="en-US" sz="1400" dirty="0">
                <a:solidFill>
                  <a:schemeClr val="tx1"/>
                </a:solidFill>
              </a:rPr>
              <a:t>Only totals, never a single truck or driver</a:t>
            </a:r>
            <a:endParaRPr lang="en-US" sz="1400" dirty="0"/>
          </a:p>
          <a:p>
            <a:pPr marL="342900" indent="-342900">
              <a:spcAft>
                <a:spcPts val="800"/>
              </a:spcAft>
              <a:buSzPct val="100000"/>
              <a:buChar char="•"/>
            </a:pPr>
            <a:r>
              <a:rPr lang="en-US" sz="1400" dirty="0">
                <a:solidFill>
                  <a:schemeClr val="tx1"/>
                </a:solidFill>
              </a:rPr>
              <a:t>Shown only when 10 or more fleets are behind it</a:t>
            </a:r>
            <a:endParaRPr lang="en-US" sz="1400" dirty="0"/>
          </a:p>
          <a:p>
            <a:pPr marL="342900" indent="-342900">
              <a:spcAft>
                <a:spcPts val="800"/>
              </a:spcAft>
              <a:buSzPct val="100000"/>
              <a:buChar char="•"/>
            </a:pPr>
            <a:r>
              <a:rPr lang="en-US" sz="1400" dirty="0">
                <a:solidFill>
                  <a:schemeClr val="tx1"/>
                </a:solidFill>
              </a:rPr>
              <a:t>Fleets that share get benchmarks free</a:t>
            </a:r>
            <a:endParaRPr lang="en-US" sz="1400" dirty="0"/>
          </a:p>
          <a:p>
            <a:pPr marL="342900" indent="-342900">
              <a:spcAft>
                <a:spcPts val="800"/>
              </a:spcAft>
              <a:buSzPct val="100000"/>
              <a:buChar char="•"/>
            </a:pPr>
            <a:r>
              <a:rPr lang="en-US" sz="1400" dirty="0">
                <a:solidFill>
                  <a:schemeClr val="tx1"/>
                </a:solidFill>
              </a:rPr>
              <a:t>Stop sharing anytime, keep every feature</a:t>
            </a:r>
            <a:endParaRPr lang="en-US" sz="14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9418320" cy="822960"/>
          </a:xfrm>
          <a:prstGeom prst="rect">
            <a:avLst/>
          </a:prstGeom>
          <a:noFill/>
          <a:ln/>
        </p:spPr>
        <p:txBody>
          <a:bodyPr wrap="square" lIns="0" tIns="0" rIns="0" bIns="0" rtlCol="0" anchor="ctr"/>
          <a:lstStyle/>
          <a:p>
            <a:pPr algn="l" indent="0" marL="0">
              <a:buNone/>
            </a:pPr>
            <a:r>
              <a:rPr lang="en-US" sz="3400" b="1" dirty="0">
                <a:solidFill>
                  <a:schemeClr val="bg1"/>
                </a:solidFill>
              </a:rPr>
              <a:t>Why owners and dealers say yes</a:t>
            </a:r>
            <a:endParaRPr lang="en-US" sz="3400" dirty="0"/>
          </a:p>
        </p:txBody>
      </p:sp>
      <p:sp>
        <p:nvSpPr>
          <p:cNvPr id="3" name="Principle 1"/>
          <p:cNvSpPr/>
          <p:nvPr/>
        </p:nvSpPr>
        <p:spPr>
          <a:xfrm>
            <a:off x="548640" y="1645920"/>
            <a:ext cx="5394960" cy="1554480"/>
          </a:xfrm>
          <a:prstGeom prst="roundRect">
            <a:avLst>
              <a:gd name="adj" fmla="val 4706"/>
            </a:avLst>
          </a:prstGeom>
          <a:solidFill>
            <a:srgbClr val="1C2726"/>
          </a:solidFill>
          <a:ln/>
        </p:spPr>
      </p:sp>
      <p:sp>
        <p:nvSpPr>
          <p:cNvPr id="4" name="Text 2"/>
          <p:cNvSpPr txBox="1"/>
          <p:nvPr/>
        </p:nvSpPr>
        <p:spPr>
          <a:xfrm>
            <a:off x="868680" y="1920240"/>
            <a:ext cx="4754880" cy="457200"/>
          </a:xfrm>
          <a:prstGeom prst="rect">
            <a:avLst/>
          </a:prstGeom>
          <a:noFill/>
          <a:ln/>
        </p:spPr>
        <p:txBody>
          <a:bodyPr wrap="square" lIns="0" tIns="0" rIns="0" bIns="0" rtlCol="0" anchor="t"/>
          <a:lstStyle/>
          <a:p>
            <a:pPr indent="0" marL="0">
              <a:buNone/>
            </a:pPr>
            <a:r>
              <a:rPr lang="en-US" sz="2000" b="1" dirty="0">
                <a:solidFill>
                  <a:schemeClr val="accent1"/>
                </a:solidFill>
                <a:latin typeface="Arial" pitchFamily="34" charset="0"/>
                <a:ea typeface="Arial" pitchFamily="34" charset="-122"/>
                <a:cs typeface="Arial" pitchFamily="34" charset="-120"/>
              </a:rPr>
              <a:t>It's free</a:t>
            </a:r>
            <a:endParaRPr lang="en-US" sz="2000" dirty="0"/>
          </a:p>
        </p:txBody>
      </p:sp>
      <p:sp>
        <p:nvSpPr>
          <p:cNvPr id="5" name="Text 3"/>
          <p:cNvSpPr txBox="1"/>
          <p:nvPr/>
        </p:nvSpPr>
        <p:spPr>
          <a:xfrm>
            <a:off x="868680" y="2423160"/>
            <a:ext cx="4754880" cy="548640"/>
          </a:xfrm>
          <a:prstGeom prst="rect">
            <a:avLst/>
          </a:prstGeom>
          <a:noFill/>
          <a:ln/>
        </p:spPr>
        <p:txBody>
          <a:bodyPr wrap="square" lIns="0" tIns="0" rIns="0" bIns="0" rtlCol="0" anchor="t"/>
          <a:lstStyle/>
          <a:p>
            <a:pPr indent="0" marL="0">
              <a:buNone/>
            </a:pPr>
            <a:r>
              <a:rPr lang="en-US" sz="1600" dirty="0">
                <a:solidFill>
                  <a:schemeClr val="bg1"/>
                </a:solidFill>
              </a:rPr>
              <a:t>No setup, monthly, or per-truck fees for dealers, fleets, or drivers.</a:t>
            </a:r>
            <a:endParaRPr lang="en-US" sz="1600" dirty="0"/>
          </a:p>
        </p:txBody>
      </p:sp>
      <p:sp>
        <p:nvSpPr>
          <p:cNvPr id="6" name="Principle 2"/>
          <p:cNvSpPr/>
          <p:nvPr/>
        </p:nvSpPr>
        <p:spPr>
          <a:xfrm>
            <a:off x="6172200" y="1645920"/>
            <a:ext cx="5394960" cy="1554480"/>
          </a:xfrm>
          <a:prstGeom prst="roundRect">
            <a:avLst>
              <a:gd name="adj" fmla="val 4706"/>
            </a:avLst>
          </a:prstGeom>
          <a:solidFill>
            <a:srgbClr val="1C2726"/>
          </a:solidFill>
          <a:ln/>
        </p:spPr>
      </p:sp>
      <p:sp>
        <p:nvSpPr>
          <p:cNvPr id="7" name="Text 5"/>
          <p:cNvSpPr txBox="1"/>
          <p:nvPr/>
        </p:nvSpPr>
        <p:spPr>
          <a:xfrm>
            <a:off x="6492240" y="1920240"/>
            <a:ext cx="4754880" cy="457200"/>
          </a:xfrm>
          <a:prstGeom prst="rect">
            <a:avLst/>
          </a:prstGeom>
          <a:noFill/>
          <a:ln/>
        </p:spPr>
        <p:txBody>
          <a:bodyPr wrap="square" lIns="0" tIns="0" rIns="0" bIns="0" rtlCol="0" anchor="t"/>
          <a:lstStyle/>
          <a:p>
            <a:pPr indent="0" marL="0">
              <a:buNone/>
            </a:pPr>
            <a:r>
              <a:rPr lang="en-US" sz="2000" b="1" dirty="0">
                <a:solidFill>
                  <a:schemeClr val="accent1"/>
                </a:solidFill>
                <a:latin typeface="Arial" pitchFamily="34" charset="0"/>
                <a:ea typeface="Arial" pitchFamily="34" charset="-122"/>
                <a:cs typeface="Arial" pitchFamily="34" charset="-120"/>
              </a:rPr>
              <a:t>It's easy</a:t>
            </a:r>
            <a:endParaRPr lang="en-US" sz="2000" dirty="0"/>
          </a:p>
        </p:txBody>
      </p:sp>
      <p:sp>
        <p:nvSpPr>
          <p:cNvPr id="8" name="Text 6"/>
          <p:cNvSpPr txBox="1"/>
          <p:nvPr/>
        </p:nvSpPr>
        <p:spPr>
          <a:xfrm>
            <a:off x="6492240" y="2423160"/>
            <a:ext cx="4754880" cy="548640"/>
          </a:xfrm>
          <a:prstGeom prst="rect">
            <a:avLst/>
          </a:prstGeom>
          <a:noFill/>
          <a:ln/>
        </p:spPr>
        <p:txBody>
          <a:bodyPr wrap="square" lIns="0" tIns="0" rIns="0" bIns="0" rtlCol="0" anchor="t"/>
          <a:lstStyle/>
          <a:p>
            <a:pPr indent="0" marL="0">
              <a:buNone/>
            </a:pPr>
            <a:r>
              <a:rPr lang="en-US" sz="1600" dirty="0">
                <a:solidFill>
                  <a:schemeClr val="bg1"/>
                </a:solidFill>
              </a:rPr>
              <a:t>A few minutes to sign up a customer. Two taps to log a fill-up.</a:t>
            </a:r>
            <a:endParaRPr lang="en-US" sz="1600" dirty="0"/>
          </a:p>
        </p:txBody>
      </p:sp>
      <p:sp>
        <p:nvSpPr>
          <p:cNvPr id="9" name="Principle 3"/>
          <p:cNvSpPr/>
          <p:nvPr/>
        </p:nvSpPr>
        <p:spPr>
          <a:xfrm>
            <a:off x="548640" y="3474720"/>
            <a:ext cx="5394960" cy="1554480"/>
          </a:xfrm>
          <a:prstGeom prst="roundRect">
            <a:avLst>
              <a:gd name="adj" fmla="val 4706"/>
            </a:avLst>
          </a:prstGeom>
          <a:solidFill>
            <a:srgbClr val="1C2726"/>
          </a:solidFill>
          <a:ln/>
        </p:spPr>
      </p:sp>
      <p:sp>
        <p:nvSpPr>
          <p:cNvPr id="10" name="Text 8"/>
          <p:cNvSpPr txBox="1"/>
          <p:nvPr/>
        </p:nvSpPr>
        <p:spPr>
          <a:xfrm>
            <a:off x="868680" y="3749040"/>
            <a:ext cx="4754880" cy="457200"/>
          </a:xfrm>
          <a:prstGeom prst="rect">
            <a:avLst/>
          </a:prstGeom>
          <a:noFill/>
          <a:ln/>
        </p:spPr>
        <p:txBody>
          <a:bodyPr wrap="square" lIns="0" tIns="0" rIns="0" bIns="0" rtlCol="0" anchor="t"/>
          <a:lstStyle/>
          <a:p>
            <a:pPr indent="0" marL="0">
              <a:buNone/>
            </a:pPr>
            <a:r>
              <a:rPr lang="en-US" sz="2000" b="1" dirty="0">
                <a:solidFill>
                  <a:schemeClr val="accent1"/>
                </a:solidFill>
                <a:latin typeface="Arial" pitchFamily="34" charset="0"/>
                <a:ea typeface="Arial" pitchFamily="34" charset="-122"/>
                <a:cs typeface="Arial" pitchFamily="34" charset="-120"/>
              </a:rPr>
              <a:t>Any brand</a:t>
            </a:r>
            <a:endParaRPr lang="en-US" sz="2000" dirty="0"/>
          </a:p>
        </p:txBody>
      </p:sp>
      <p:sp>
        <p:nvSpPr>
          <p:cNvPr id="11" name="Text 9"/>
          <p:cNvSpPr txBox="1"/>
          <p:nvPr/>
        </p:nvSpPr>
        <p:spPr>
          <a:xfrm>
            <a:off x="868680" y="4251960"/>
            <a:ext cx="4754880" cy="548640"/>
          </a:xfrm>
          <a:prstGeom prst="rect">
            <a:avLst/>
          </a:prstGeom>
          <a:noFill/>
          <a:ln/>
        </p:spPr>
        <p:txBody>
          <a:bodyPr wrap="square" lIns="0" tIns="0" rIns="0" bIns="0" rtlCol="0" anchor="t"/>
          <a:lstStyle/>
          <a:p>
            <a:pPr indent="0" marL="0">
              <a:buNone/>
            </a:pPr>
            <a:r>
              <a:rPr lang="en-US" sz="1600" dirty="0">
                <a:solidFill>
                  <a:schemeClr val="bg1"/>
                </a:solidFill>
              </a:rPr>
              <a:t>Fords, Rams, Chevys, vans, and pickups, all in one app.</a:t>
            </a:r>
            <a:endParaRPr lang="en-US" sz="1600" dirty="0"/>
          </a:p>
        </p:txBody>
      </p:sp>
      <p:sp>
        <p:nvSpPr>
          <p:cNvPr id="12" name="Principle 4"/>
          <p:cNvSpPr/>
          <p:nvPr/>
        </p:nvSpPr>
        <p:spPr>
          <a:xfrm>
            <a:off x="6172200" y="3474720"/>
            <a:ext cx="5394960" cy="1554480"/>
          </a:xfrm>
          <a:prstGeom prst="roundRect">
            <a:avLst>
              <a:gd name="adj" fmla="val 4706"/>
            </a:avLst>
          </a:prstGeom>
          <a:solidFill>
            <a:srgbClr val="1C2726"/>
          </a:solidFill>
          <a:ln/>
        </p:spPr>
      </p:sp>
      <p:sp>
        <p:nvSpPr>
          <p:cNvPr id="13" name="Text 11"/>
          <p:cNvSpPr txBox="1"/>
          <p:nvPr/>
        </p:nvSpPr>
        <p:spPr>
          <a:xfrm>
            <a:off x="6492240" y="3749040"/>
            <a:ext cx="4754880" cy="457200"/>
          </a:xfrm>
          <a:prstGeom prst="rect">
            <a:avLst/>
          </a:prstGeom>
          <a:noFill/>
          <a:ln/>
        </p:spPr>
        <p:txBody>
          <a:bodyPr wrap="square" lIns="0" tIns="0" rIns="0" bIns="0" rtlCol="0" anchor="t"/>
          <a:lstStyle/>
          <a:p>
            <a:pPr indent="0" marL="0">
              <a:buNone/>
            </a:pPr>
            <a:r>
              <a:rPr lang="en-US" sz="2000" b="1" dirty="0">
                <a:solidFill>
                  <a:schemeClr val="accent1"/>
                </a:solidFill>
                <a:latin typeface="Arial" pitchFamily="34" charset="0"/>
                <a:ea typeface="Arial" pitchFamily="34" charset="-122"/>
                <a:cs typeface="Arial" pitchFamily="34" charset="-120"/>
              </a:rPr>
              <a:t>Owner's choice</a:t>
            </a:r>
            <a:endParaRPr lang="en-US" sz="2000" dirty="0"/>
          </a:p>
        </p:txBody>
      </p:sp>
      <p:sp>
        <p:nvSpPr>
          <p:cNvPr id="14" name="Text 12"/>
          <p:cNvSpPr txBox="1"/>
          <p:nvPr/>
        </p:nvSpPr>
        <p:spPr>
          <a:xfrm>
            <a:off x="6492240" y="4251960"/>
            <a:ext cx="4754880" cy="548640"/>
          </a:xfrm>
          <a:prstGeom prst="rect">
            <a:avLst/>
          </a:prstGeom>
          <a:noFill/>
          <a:ln/>
        </p:spPr>
        <p:txBody>
          <a:bodyPr wrap="square" lIns="0" tIns="0" rIns="0" bIns="0" rtlCol="0" anchor="t"/>
          <a:lstStyle/>
          <a:p>
            <a:pPr indent="0" marL="0">
              <a:buNone/>
            </a:pPr>
            <a:r>
              <a:rPr lang="en-US" sz="1600" dirty="0">
                <a:solidFill>
                  <a:schemeClr val="bg1"/>
                </a:solidFill>
              </a:rPr>
              <a:t>Owners pick what they share and can export everything anytime.</a:t>
            </a:r>
            <a:endParaRPr lang="en-US" sz="1600" dirty="0"/>
          </a:p>
        </p:txBody>
      </p:sp>
      <p:sp>
        <p:nvSpPr>
          <p:cNvPr id="15" name="Text 13"/>
          <p:cNvSpPr txBox="1"/>
          <p:nvPr/>
        </p:nvSpPr>
        <p:spPr>
          <a:xfrm>
            <a:off x="548640" y="5486400"/>
            <a:ext cx="10972800" cy="365760"/>
          </a:xfrm>
          <a:prstGeom prst="rect">
            <a:avLst/>
          </a:prstGeom>
          <a:noFill/>
          <a:ln/>
        </p:spPr>
        <p:txBody>
          <a:bodyPr wrap="square" lIns="0" tIns="0" rIns="0" bIns="0" rtlCol="0" anchor="t"/>
          <a:lstStyle/>
          <a:p>
            <a:pPr indent="0" marL="0">
              <a:buNone/>
            </a:pPr>
            <a:r>
              <a:rPr lang="en-US" sz="1400" dirty="0">
                <a:solidFill>
                  <a:schemeClr val="accent5"/>
                </a:solidFill>
              </a:rPr>
              <a:t>Tandem asks before sharing anything, which is the standard regulators now expect.</a:t>
            </a:r>
            <a:endParaRPr lang="en-US" sz="14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9418320" cy="822960"/>
          </a:xfrm>
          <a:prstGeom prst="rect">
            <a:avLst/>
          </a:prstGeom>
          <a:noFill/>
          <a:ln/>
        </p:spPr>
        <p:txBody>
          <a:bodyPr wrap="square" lIns="0" tIns="0" rIns="0" bIns="0" rtlCol="0" anchor="ctr"/>
          <a:lstStyle/>
          <a:p>
            <a:pPr algn="l" indent="0" marL="0">
              <a:buNone/>
            </a:pPr>
            <a:r>
              <a:rPr lang="en-US" sz="3400" b="1" dirty="0">
                <a:solidFill>
                  <a:schemeClr val="tx1"/>
                </a:solidFill>
              </a:rPr>
              <a:t>One dealer on Tandem, illustrated</a:t>
            </a:r>
            <a:endParaRPr lang="en-US" sz="3400" dirty="0"/>
          </a:p>
        </p:txBody>
      </p:sp>
      <p:graphicFrame>
        <p:nvGraphicFramePr>
          <p:cNvPr id="3" name="Chart 0" descr=""/>
          <p:cNvGraphicFramePr/>
          <p:nvPr/>
        </p:nvGraphicFramePr>
        <p:xfrm>
          <a:off x="548640" y="1554480"/>
          <a:ext cx="5486400" cy="3657600"/>
        </p:xfrm>
        <a:graphic xmlns:a="http://schemas.openxmlformats.org/drawingml/2006/main">
          <a:graphicData uri="http://schemas.openxmlformats.org/drawingml/2006/chart">
            <c:chart xmlns:c="http://schemas.openxmlformats.org/drawingml/2006/chart" r:id="rId1"/>
          </a:graphicData>
        </a:graphic>
      </p:graphicFrame>
      <p:sp>
        <p:nvSpPr>
          <p:cNvPr id="4" name="Text 1"/>
          <p:cNvSpPr txBox="1"/>
          <p:nvPr/>
        </p:nvSpPr>
        <p:spPr>
          <a:xfrm>
            <a:off x="6492240" y="1600200"/>
            <a:ext cx="2377440" cy="822960"/>
          </a:xfrm>
          <a:prstGeom prst="rect">
            <a:avLst/>
          </a:prstGeom>
          <a:noFill/>
          <a:ln/>
        </p:spPr>
        <p:txBody>
          <a:bodyPr wrap="square" lIns="0" tIns="0" rIns="0" bIns="0" rtlCol="0" anchor="t"/>
          <a:lstStyle/>
          <a:p>
            <a:pPr indent="0" marL="0">
              <a:buNone/>
            </a:pPr>
            <a:r>
              <a:rPr lang="en-US" sz="4000" b="1" dirty="0">
                <a:solidFill>
                  <a:schemeClr val="accent1"/>
                </a:solidFill>
                <a:latin typeface="Arial" pitchFamily="34" charset="0"/>
                <a:ea typeface="Arial" pitchFamily="34" charset="-122"/>
                <a:cs typeface="Arial" pitchFamily="34" charset="-120"/>
              </a:rPr>
              <a:t>$540k</a:t>
            </a:r>
            <a:endParaRPr lang="en-US" sz="4000" dirty="0"/>
          </a:p>
        </p:txBody>
      </p:sp>
      <p:sp>
        <p:nvSpPr>
          <p:cNvPr id="5" name="Text 2"/>
          <p:cNvSpPr txBox="1"/>
          <p:nvPr/>
        </p:nvSpPr>
        <p:spPr>
          <a:xfrm>
            <a:off x="8961120" y="1737360"/>
            <a:ext cx="2651760" cy="822960"/>
          </a:xfrm>
          <a:prstGeom prst="rect">
            <a:avLst/>
          </a:prstGeom>
          <a:noFill/>
          <a:ln/>
        </p:spPr>
        <p:txBody>
          <a:bodyPr wrap="square" lIns="0" tIns="0" rIns="0" bIns="0" rtlCol="0" anchor="t"/>
          <a:lstStyle/>
          <a:p>
            <a:pPr indent="0" marL="0">
              <a:buNone/>
            </a:pPr>
            <a:r>
              <a:rPr lang="en-US" sz="1400" dirty="0">
                <a:solidFill>
                  <a:schemeClr val="tx1"/>
                </a:solidFill>
              </a:rPr>
              <a:t>in new loans per dealer, per year</a:t>
            </a:r>
            <a:endParaRPr lang="en-US" sz="1400" dirty="0"/>
          </a:p>
        </p:txBody>
      </p:sp>
      <p:sp>
        <p:nvSpPr>
          <p:cNvPr id="6" name="Text 3"/>
          <p:cNvSpPr txBox="1"/>
          <p:nvPr/>
        </p:nvSpPr>
        <p:spPr>
          <a:xfrm>
            <a:off x="6492240" y="2834640"/>
            <a:ext cx="2377440" cy="822960"/>
          </a:xfrm>
          <a:prstGeom prst="rect">
            <a:avLst/>
          </a:prstGeom>
          <a:noFill/>
          <a:ln/>
        </p:spPr>
        <p:txBody>
          <a:bodyPr wrap="square" lIns="0" tIns="0" rIns="0" bIns="0" rtlCol="0" anchor="t"/>
          <a:lstStyle/>
          <a:p>
            <a:pPr indent="0" marL="0">
              <a:buNone/>
            </a:pPr>
            <a:r>
              <a:rPr lang="en-US" sz="4000" b="1" dirty="0">
                <a:solidFill>
                  <a:schemeClr val="accent1"/>
                </a:solidFill>
                <a:latin typeface="Arial" pitchFamily="34" charset="0"/>
                <a:ea typeface="Arial" pitchFamily="34" charset="-122"/>
                <a:cs typeface="Arial" pitchFamily="34" charset="-120"/>
              </a:rPr>
              <a:t>$11.5k</a:t>
            </a:r>
            <a:endParaRPr lang="en-US" sz="4000" dirty="0"/>
          </a:p>
        </p:txBody>
      </p:sp>
      <p:sp>
        <p:nvSpPr>
          <p:cNvPr id="7" name="Text 4"/>
          <p:cNvSpPr txBox="1"/>
          <p:nvPr/>
        </p:nvSpPr>
        <p:spPr>
          <a:xfrm>
            <a:off x="8961120" y="2971800"/>
            <a:ext cx="2651760" cy="822960"/>
          </a:xfrm>
          <a:prstGeom prst="rect">
            <a:avLst/>
          </a:prstGeom>
          <a:noFill/>
          <a:ln/>
        </p:spPr>
        <p:txBody>
          <a:bodyPr wrap="square" lIns="0" tIns="0" rIns="0" bIns="0" rtlCol="0" anchor="t"/>
          <a:lstStyle/>
          <a:p>
            <a:pPr indent="0" marL="0">
              <a:buNone/>
            </a:pPr>
            <a:r>
              <a:rPr lang="en-US" sz="1400" dirty="0">
                <a:solidFill>
                  <a:schemeClr val="tx1"/>
                </a:solidFill>
              </a:rPr>
              <a:t>a year to run per dealer, about $3 per truck a month</a:t>
            </a:r>
            <a:endParaRPr lang="en-US" sz="1400" dirty="0"/>
          </a:p>
        </p:txBody>
      </p:sp>
      <p:sp>
        <p:nvSpPr>
          <p:cNvPr id="8" name="Text 5"/>
          <p:cNvSpPr txBox="1"/>
          <p:nvPr/>
        </p:nvSpPr>
        <p:spPr>
          <a:xfrm>
            <a:off x="6492240" y="4069080"/>
            <a:ext cx="2377440" cy="822960"/>
          </a:xfrm>
          <a:prstGeom prst="rect">
            <a:avLst/>
          </a:prstGeom>
          <a:noFill/>
          <a:ln/>
        </p:spPr>
        <p:txBody>
          <a:bodyPr wrap="square" lIns="0" tIns="0" rIns="0" bIns="0" rtlCol="0" anchor="t"/>
          <a:lstStyle/>
          <a:p>
            <a:pPr indent="0" marL="0">
              <a:buNone/>
            </a:pPr>
            <a:r>
              <a:rPr lang="en-US" sz="4000" b="1" dirty="0">
                <a:solidFill>
                  <a:schemeClr val="accent1"/>
                </a:solidFill>
                <a:latin typeface="Arial" pitchFamily="34" charset="0"/>
                <a:ea typeface="Arial" pitchFamily="34" charset="-122"/>
                <a:cs typeface="Arial" pitchFamily="34" charset="-120"/>
              </a:rPr>
              <a:t>$54M</a:t>
            </a:r>
            <a:endParaRPr lang="en-US" sz="4000" dirty="0"/>
          </a:p>
        </p:txBody>
      </p:sp>
      <p:sp>
        <p:nvSpPr>
          <p:cNvPr id="9" name="Text 6"/>
          <p:cNvSpPr txBox="1"/>
          <p:nvPr/>
        </p:nvSpPr>
        <p:spPr>
          <a:xfrm>
            <a:off x="8961120" y="4206240"/>
            <a:ext cx="2651760" cy="822960"/>
          </a:xfrm>
          <a:prstGeom prst="rect">
            <a:avLst/>
          </a:prstGeom>
          <a:noFill/>
          <a:ln/>
        </p:spPr>
        <p:txBody>
          <a:bodyPr wrap="square" lIns="0" tIns="0" rIns="0" bIns="0" rtlCol="0" anchor="t"/>
          <a:lstStyle/>
          <a:p>
            <a:pPr indent="0" marL="0">
              <a:buNone/>
            </a:pPr>
            <a:r>
              <a:rPr lang="en-US" sz="1400" dirty="0">
                <a:solidFill>
                  <a:schemeClr val="tx1"/>
                </a:solidFill>
              </a:rPr>
              <a:t>in new loans a year across 100 dealers</a:t>
            </a:r>
            <a:endParaRPr lang="en-US" sz="1400" dirty="0"/>
          </a:p>
        </p:txBody>
      </p:sp>
      <p:sp>
        <p:nvSpPr>
          <p:cNvPr id="10" name="Text 7"/>
          <p:cNvSpPr txBox="1"/>
          <p:nvPr/>
        </p:nvSpPr>
        <p:spPr>
          <a:xfrm>
            <a:off x="548640" y="5440680"/>
            <a:ext cx="10972800" cy="640080"/>
          </a:xfrm>
          <a:prstGeom prst="rect">
            <a:avLst/>
          </a:prstGeom>
          <a:noFill/>
          <a:ln/>
        </p:spPr>
        <p:txBody>
          <a:bodyPr wrap="square" lIns="0" tIns="0" rIns="0" bIns="0" rtlCol="0" anchor="t"/>
          <a:lstStyle/>
          <a:p>
            <a:pPr indent="0" marL="0">
              <a:buNone/>
            </a:pPr>
            <a:r>
              <a:rPr lang="en-US" sz="1200" dirty="0">
                <a:solidFill>
                  <a:schemeClr val="accent5"/>
                </a:solidFill>
              </a:rPr>
              <a:t>Sample numbers to test in the pilot: 40 fleets with 8 trucks each, trucks replaced every 6 years, dealer wins 45% of replacements instead of 20%, $58,000 average truck, 70% financed by the lender.</a:t>
            </a:r>
            <a:endParaRPr lang="en-US" sz="12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9418320" cy="822960"/>
          </a:xfrm>
          <a:prstGeom prst="rect">
            <a:avLst/>
          </a:prstGeom>
          <a:noFill/>
          <a:ln/>
        </p:spPr>
        <p:txBody>
          <a:bodyPr wrap="square" lIns="0" tIns="0" rIns="0" bIns="0" rtlCol="0" anchor="ctr"/>
          <a:lstStyle/>
          <a:p>
            <a:pPr algn="l" indent="0" marL="0">
              <a:buNone/>
            </a:pPr>
            <a:r>
              <a:rPr lang="en-US" sz="3400" b="1" dirty="0">
                <a:solidFill>
                  <a:schemeClr val="tx1"/>
                </a:solidFill>
              </a:rPr>
              <a:t>Five ways to bring it to market</a:t>
            </a:r>
            <a:endParaRPr lang="en-US" sz="34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548640" y="1508760"/>
          <a:ext cx="11064240" cy="914400"/>
        </p:xfrm>
        <a:graphic>
          <a:graphicData uri="http://schemas.openxmlformats.org/drawingml/2006/table">
            <a:tbl>
              <a:tblPr/>
              <a:tblGrid>
                <a:gridCol w="3108960"/>
                <a:gridCol w="1737360"/>
                <a:gridCol w="3108960"/>
                <a:gridCol w="3108960"/>
              </a:tblGrid>
              <a:tr h="566928">
                <a:tc>
                  <a:txBody>
                    <a:bodyPr/>
                    <a:lstStyle/>
                    <a:p>
                      <a:pPr indent="0" marL="0">
                        <a:buNone/>
                      </a:pPr>
                      <a:r>
                        <a:rPr lang="en-US" sz="1400" b="1" dirty="0">
                          <a:solidFill>
                            <a:schemeClr val="accent5"/>
                          </a:solidFill>
                        </a:rPr>
                        <a:t>Path</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c>
                  <a:txBody>
                    <a:bodyPr/>
                    <a:lstStyle/>
                    <a:p>
                      <a:pPr indent="0" marL="0">
                        <a:buNone/>
                      </a:pPr>
                      <a:r>
                        <a:rPr lang="en-US" sz="1400" b="1" dirty="0">
                          <a:solidFill>
                            <a:schemeClr val="accent5"/>
                          </a:solidFill>
                        </a:rPr>
                        <a:t>Who pays</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c>
                  <a:txBody>
                    <a:bodyPr/>
                    <a:lstStyle/>
                    <a:p>
                      <a:pPr indent="0" marL="0">
                        <a:buNone/>
                      </a:pPr>
                      <a:r>
                        <a:rPr lang="en-US" sz="1400" b="1" dirty="0">
                          <a:solidFill>
                            <a:schemeClr val="accent5"/>
                          </a:solidFill>
                        </a:rPr>
                        <a:t>Why</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c>
                  <a:txBody>
                    <a:bodyPr/>
                    <a:lstStyle/>
                    <a:p>
                      <a:pPr indent="0" marL="0">
                        <a:buNone/>
                      </a:pPr>
                      <a:r>
                        <a:rPr lang="en-US" sz="1400" b="1" dirty="0">
                          <a:solidFill>
                            <a:schemeClr val="accent5"/>
                          </a:solidFill>
                        </a:rPr>
                        <a:t>Watch out</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r>
              <a:tr h="566928">
                <a:tc>
                  <a:txBody>
                    <a:bodyPr/>
                    <a:lstStyle/>
                    <a:p>
                      <a:pPr indent="0" marL="0">
                        <a:buNone/>
                      </a:pPr>
                      <a:r>
                        <a:rPr lang="en-US" sz="1400" b="1" dirty="0">
                          <a:solidFill>
                            <a:schemeClr val="tx1"/>
                          </a:solidFill>
                        </a:rPr>
                        <a:t>A. Inside a large lender</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c>
                  <a:txBody>
                    <a:bodyPr/>
                    <a:lstStyle/>
                    <a:p>
                      <a:pPr indent="0" marL="0">
                        <a:buNone/>
                      </a:pPr>
                      <a:r>
                        <a:rPr lang="en-US" sz="1400" dirty="0">
                          <a:solidFill>
                            <a:schemeClr val="tx1"/>
                          </a:solidFill>
                        </a:rPr>
                        <a:t>The lender</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c>
                  <a:txBody>
                    <a:bodyPr/>
                    <a:lstStyle/>
                    <a:p>
                      <a:pPr indent="0" marL="0">
                        <a:buNone/>
                      </a:pPr>
                      <a:r>
                        <a:rPr lang="en-US" sz="1400" dirty="0">
                          <a:solidFill>
                            <a:schemeClr val="tx1"/>
                          </a:solidFill>
                        </a:rPr>
                        <a:t>Money and dealers on day one</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c>
                  <a:txBody>
                    <a:bodyPr/>
                    <a:lstStyle/>
                    <a:p>
                      <a:pPr indent="0" marL="0">
                        <a:buNone/>
                      </a:pPr>
                      <a:r>
                        <a:rPr lang="en-US" sz="1400" dirty="0">
                          <a:solidFill>
                            <a:schemeClr val="tx1"/>
                          </a:solidFill>
                        </a:rPr>
                        <a:t>The lender likely owns ideas born on the job</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r>
              <a:tr h="566928">
                <a:tc>
                  <a:txBody>
                    <a:bodyPr/>
                    <a:lstStyle/>
                    <a:p>
                      <a:pPr indent="0" marL="0">
                        <a:buNone/>
                      </a:pPr>
                      <a:r>
                        <a:rPr lang="en-US" sz="1400" b="1" dirty="0">
                          <a:solidFill>
                            <a:schemeClr val="tx1"/>
                          </a:solidFill>
                        </a:rPr>
                        <a:t>E. Public data</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c>
                  <a:txBody>
                    <a:bodyPr/>
                    <a:lstStyle/>
                    <a:p>
                      <a:pPr indent="0" marL="0">
                        <a:buNone/>
                      </a:pPr>
                      <a:r>
                        <a:rPr lang="en-US" sz="1400" dirty="0">
                          <a:solidFill>
                            <a:schemeClr val="tx1"/>
                          </a:solidFill>
                        </a:rPr>
                        <a:t>Data buyers</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c>
                  <a:txBody>
                    <a:bodyPr/>
                    <a:lstStyle/>
                    <a:p>
                      <a:pPr indent="0" marL="0">
                        <a:buNone/>
                      </a:pPr>
                      <a:r>
                        <a:rPr lang="en-US" sz="1400" dirty="0">
                          <a:solidFill>
                            <a:schemeClr val="tx1"/>
                          </a:solidFill>
                        </a:rPr>
                        <a:t>Fully owned, public data only</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c>
                  <a:txBody>
                    <a:bodyPr/>
                    <a:lstStyle/>
                    <a:p>
                      <a:pPr indent="0" marL="0">
                        <a:buNone/>
                      </a:pPr>
                      <a:r>
                        <a:rPr lang="en-US" sz="1400" dirty="0">
                          <a:solidFill>
                            <a:schemeClr val="tx1"/>
                          </a:solidFill>
                        </a:rPr>
                        <a:t>Thin until fleet data comes in</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r>
              <a:tr h="566928">
                <a:tc>
                  <a:txBody>
                    <a:bodyPr/>
                    <a:lstStyle/>
                    <a:p>
                      <a:pPr indent="0" marL="0">
                        <a:buNone/>
                      </a:pPr>
                      <a:r>
                        <a:rPr lang="en-US" sz="1400" b="1" dirty="0">
                          <a:solidFill>
                            <a:schemeClr val="tx1"/>
                          </a:solidFill>
                        </a:rPr>
                        <a:t>B. Licensed to mid-size lenders</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c>
                  <a:txBody>
                    <a:bodyPr/>
                    <a:lstStyle/>
                    <a:p>
                      <a:pPr indent="0" marL="0">
                        <a:buNone/>
                      </a:pPr>
                      <a:r>
                        <a:rPr lang="en-US" sz="1400" dirty="0">
                          <a:solidFill>
                            <a:schemeClr val="tx1"/>
                          </a:solidFill>
                        </a:rPr>
                        <a:t>Each lender</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c>
                  <a:txBody>
                    <a:bodyPr/>
                    <a:lstStyle/>
                    <a:p>
                      <a:pPr indent="0" marL="0">
                        <a:buNone/>
                      </a:pPr>
                      <a:r>
                        <a:rPr lang="en-US" sz="1400" dirty="0">
                          <a:solidFill>
                            <a:schemeClr val="tx1"/>
                          </a:solidFill>
                        </a:rPr>
                        <a:t>Lots of buyers who can't build it</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c>
                  <a:txBody>
                    <a:bodyPr/>
                    <a:lstStyle/>
                    <a:p>
                      <a:pPr indent="0" marL="0">
                        <a:buNone/>
                      </a:pPr>
                      <a:r>
                        <a:rPr lang="en-US" sz="1400" dirty="0">
                          <a:solidFill>
                            <a:schemeClr val="tx1"/>
                          </a:solidFill>
                        </a:rPr>
                        <a:t>Needs her permission and a fresh build</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r>
              <a:tr h="566928">
                <a:tc>
                  <a:txBody>
                    <a:bodyPr/>
                    <a:lstStyle/>
                    <a:p>
                      <a:pPr indent="0" marL="0">
                        <a:buNone/>
                      </a:pPr>
                      <a:r>
                        <a:rPr lang="en-US" sz="1400" b="1" dirty="0">
                          <a:solidFill>
                            <a:schemeClr val="tx1"/>
                          </a:solidFill>
                        </a:rPr>
                        <a:t>C. Sold to dealers</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c>
                  <a:txBody>
                    <a:bodyPr/>
                    <a:lstStyle/>
                    <a:p>
                      <a:pPr indent="0" marL="0">
                        <a:buNone/>
                      </a:pPr>
                      <a:r>
                        <a:rPr lang="en-US" sz="1400" dirty="0">
                          <a:solidFill>
                            <a:schemeClr val="tx1"/>
                          </a:solidFill>
                        </a:rPr>
                        <a:t>Dealers</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c>
                  <a:txBody>
                    <a:bodyPr/>
                    <a:lstStyle/>
                    <a:p>
                      <a:pPr indent="0" marL="0">
                        <a:buNone/>
                      </a:pPr>
                      <a:r>
                        <a:rPr lang="en-US" sz="1400" dirty="0">
                          <a:solidFill>
                            <a:schemeClr val="tx1"/>
                          </a:solidFill>
                        </a:rPr>
                        <a:t>Small stores decide fast</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c>
                  <a:txBody>
                    <a:bodyPr/>
                    <a:lstStyle/>
                    <a:p>
                      <a:pPr indent="0" marL="0">
                        <a:buNone/>
                      </a:pPr>
                      <a:r>
                        <a:rPr lang="en-US" sz="1400" dirty="0">
                          <a:solidFill>
                            <a:schemeClr val="tx1"/>
                          </a:solidFill>
                        </a:rPr>
                        <a:t>No lender to finance the next truck</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r>
              <a:tr h="566928">
                <a:tc>
                  <a:txBody>
                    <a:bodyPr/>
                    <a:lstStyle/>
                    <a:p>
                      <a:pPr indent="0" marL="0">
                        <a:buNone/>
                      </a:pPr>
                      <a:r>
                        <a:rPr lang="en-US" sz="1400" b="1" dirty="0">
                          <a:solidFill>
                            <a:schemeClr val="tx1"/>
                          </a:solidFill>
                        </a:rPr>
                        <a:t>D. Sold to small fleets</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c>
                  <a:txBody>
                    <a:bodyPr/>
                    <a:lstStyle/>
                    <a:p>
                      <a:pPr indent="0" marL="0">
                        <a:buNone/>
                      </a:pPr>
                      <a:r>
                        <a:rPr lang="en-US" sz="1400" dirty="0">
                          <a:solidFill>
                            <a:schemeClr val="tx1"/>
                          </a:solidFill>
                        </a:rPr>
                        <a:t>Fleets</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c>
                  <a:txBody>
                    <a:bodyPr/>
                    <a:lstStyle/>
                    <a:p>
                      <a:pPr indent="0" marL="0">
                        <a:buNone/>
                      </a:pPr>
                      <a:r>
                        <a:rPr lang="en-US" sz="1400" dirty="0">
                          <a:solidFill>
                            <a:schemeClr val="tx1"/>
                          </a:solidFill>
                        </a:rPr>
                        <a:t>A huge market</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c>
                  <a:txBody>
                    <a:bodyPr/>
                    <a:lstStyle/>
                    <a:p>
                      <a:pPr indent="0" marL="0">
                        <a:buNone/>
                      </a:pPr>
                      <a:r>
                        <a:rPr lang="en-US" sz="1400" dirty="0">
                          <a:solidFill>
                            <a:schemeClr val="tx1"/>
                          </a:solidFill>
                        </a:rPr>
                        <a:t>Up against fleet companies and 375 apps</a:t>
                      </a:r>
                      <a:endParaRPr lang="en-US" sz="1400" dirty="0"/>
                    </a:p>
                  </a:txBody>
                  <a:tcPr marL="73152" marR="73152" marT="73152" marB="73152" anchor="ctr">
                    <a:lnL w="9525" cap="flat" cmpd="sng" algn="ctr">
                      <a:solidFill>
                        <a:srgbClr val="D5DBD9"/>
                      </a:solidFill>
                      <a:prstDash val="solid"/>
                      <a:round/>
                      <a:headEnd type="none" w="med" len="med"/>
                      <a:tailEnd type="none" w="med" len="med"/>
                    </a:lnL>
                    <a:lnR w="9525" cap="flat" cmpd="sng" algn="ctr">
                      <a:solidFill>
                        <a:srgbClr val="D5DBD9"/>
                      </a:solidFill>
                      <a:prstDash val="solid"/>
                      <a:round/>
                      <a:headEnd type="none" w="med" len="med"/>
                      <a:tailEnd type="none" w="med" len="med"/>
                    </a:lnR>
                    <a:lnT w="9525" cap="flat" cmpd="sng" algn="ctr">
                      <a:solidFill>
                        <a:srgbClr val="D5DBD9"/>
                      </a:solidFill>
                      <a:prstDash val="solid"/>
                      <a:round/>
                      <a:headEnd type="none" w="med" len="med"/>
                      <a:tailEnd type="none" w="med" len="med"/>
                    </a:lnT>
                    <a:lnB w="9525" cap="flat" cmpd="sng" algn="ctr">
                      <a:solidFill>
                        <a:srgbClr val="D5DBD9"/>
                      </a:solidFill>
                      <a:prstDash val="solid"/>
                      <a:round/>
                      <a:headEnd type="none" w="med" len="med"/>
                      <a:tailEnd type="none" w="med" len="med"/>
                    </a:lnB>
                  </a:tcPr>
                </a:tc>
              </a:tr>
            </a:tbl>
          </a:graphicData>
        </a:graphic>
      </p:graphicFrame>
      <p:sp>
        <p:nvSpPr>
          <p:cNvPr id="4" name="Text 1"/>
          <p:cNvSpPr txBox="1"/>
          <p:nvPr/>
        </p:nvSpPr>
        <p:spPr>
          <a:xfrm>
            <a:off x="548640" y="5303520"/>
            <a:ext cx="10972800" cy="548640"/>
          </a:xfrm>
          <a:prstGeom prst="rect">
            <a:avLst/>
          </a:prstGeom>
          <a:noFill/>
          <a:ln/>
        </p:spPr>
        <p:txBody>
          <a:bodyPr wrap="square" lIns="0" tIns="0" rIns="0" bIns="0" rtlCol="0" anchor="t"/>
          <a:lstStyle/>
          <a:p>
            <a:pPr indent="0" marL="0">
              <a:buNone/>
            </a:pPr>
            <a:r>
              <a:rPr lang="en-US" sz="1400" dirty="0">
                <a:solidFill>
                  <a:schemeClr val="accent5"/>
                </a:solidFill>
              </a:rPr>
              <a:t>Start with A and build E at the same time. B, C, and D stay open depending on how A goes. Review the employment agreement before submitting.</a:t>
            </a:r>
            <a:endParaRPr lang="en-US" sz="14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9418320" cy="822960"/>
          </a:xfrm>
          <a:prstGeom prst="rect">
            <a:avLst/>
          </a:prstGeom>
          <a:noFill/>
          <a:ln/>
        </p:spPr>
        <p:txBody>
          <a:bodyPr wrap="square" lIns="0" tIns="0" rIns="0" bIns="0" rtlCol="0" anchor="ctr"/>
          <a:lstStyle/>
          <a:p>
            <a:pPr algn="l" indent="0" marL="0">
              <a:buNone/>
            </a:pPr>
            <a:r>
              <a:rPr lang="en-US" sz="3400" b="1" dirty="0">
                <a:solidFill>
                  <a:schemeClr val="tx1"/>
                </a:solidFill>
              </a:rPr>
              <a:t>A 90-day Tandem pilot proves it</a:t>
            </a:r>
            <a:endParaRPr lang="en-US" sz="3400" dirty="0"/>
          </a:p>
        </p:txBody>
      </p:sp>
      <p:sp>
        <p:nvSpPr>
          <p:cNvPr id="3" name="Phase 1"/>
          <p:cNvSpPr/>
          <p:nvPr/>
        </p:nvSpPr>
        <p:spPr>
          <a:xfrm>
            <a:off x="548640" y="1645920"/>
            <a:ext cx="3474720" cy="2377440"/>
          </a:xfrm>
          <a:prstGeom prst="roundRect">
            <a:avLst>
              <a:gd name="adj" fmla="val 3077"/>
            </a:avLst>
          </a:prstGeom>
          <a:solidFill>
            <a:schemeClr val="bg2"/>
          </a:solidFill>
          <a:ln/>
        </p:spPr>
      </p:sp>
      <p:sp>
        <p:nvSpPr>
          <p:cNvPr id="4" name="Text 2"/>
          <p:cNvSpPr txBox="1"/>
          <p:nvPr/>
        </p:nvSpPr>
        <p:spPr>
          <a:xfrm>
            <a:off x="822960" y="1874520"/>
            <a:ext cx="2926080" cy="457200"/>
          </a:xfrm>
          <a:prstGeom prst="rect">
            <a:avLst/>
          </a:prstGeom>
          <a:noFill/>
          <a:ln/>
        </p:spPr>
        <p:txBody>
          <a:bodyPr wrap="square" lIns="0" tIns="0" rIns="0" bIns="0" rtlCol="0" anchor="t"/>
          <a:lstStyle/>
          <a:p>
            <a:pPr indent="0" marL="0">
              <a:buNone/>
            </a:pPr>
            <a:r>
              <a:rPr lang="en-US" sz="2000" b="1" dirty="0">
                <a:solidFill>
                  <a:schemeClr val="accent1"/>
                </a:solidFill>
                <a:latin typeface="Arial" pitchFamily="34" charset="0"/>
                <a:ea typeface="Arial" pitchFamily="34" charset="-122"/>
                <a:cs typeface="Arial" pitchFamily="34" charset="-120"/>
              </a:rPr>
              <a:t>Days 1 to 30</a:t>
            </a:r>
            <a:endParaRPr lang="en-US" sz="2000" dirty="0"/>
          </a:p>
        </p:txBody>
      </p:sp>
      <p:sp>
        <p:nvSpPr>
          <p:cNvPr id="5" name="Text 3"/>
          <p:cNvSpPr txBox="1"/>
          <p:nvPr/>
        </p:nvSpPr>
        <p:spPr>
          <a:xfrm>
            <a:off x="822960" y="2468880"/>
            <a:ext cx="2926080" cy="1371600"/>
          </a:xfrm>
          <a:prstGeom prst="rect">
            <a:avLst/>
          </a:prstGeom>
          <a:noFill/>
          <a:ln/>
        </p:spPr>
        <p:txBody>
          <a:bodyPr wrap="square" lIns="0" tIns="0" rIns="0" bIns="0" rtlCol="0" anchor="t"/>
          <a:lstStyle/>
          <a:p>
            <a:pPr indent="0" marL="0">
              <a:buNone/>
            </a:pPr>
            <a:r>
              <a:rPr lang="en-US" sz="1600" dirty="0">
                <a:solidFill>
                  <a:schemeClr val="tx1"/>
                </a:solidFill>
              </a:rPr>
              <a:t>Pick 5 dealers with commercial desks. Load their sold-truck lists. Invite 40 fleets.</a:t>
            </a:r>
            <a:endParaRPr lang="en-US" sz="1600" dirty="0"/>
          </a:p>
        </p:txBody>
      </p:sp>
      <p:sp>
        <p:nvSpPr>
          <p:cNvPr id="6" name="Phase 2"/>
          <p:cNvSpPr/>
          <p:nvPr/>
        </p:nvSpPr>
        <p:spPr>
          <a:xfrm>
            <a:off x="4297680" y="1645920"/>
            <a:ext cx="3474720" cy="2377440"/>
          </a:xfrm>
          <a:prstGeom prst="roundRect">
            <a:avLst>
              <a:gd name="adj" fmla="val 3077"/>
            </a:avLst>
          </a:prstGeom>
          <a:solidFill>
            <a:schemeClr val="bg2"/>
          </a:solidFill>
          <a:ln/>
        </p:spPr>
      </p:sp>
      <p:sp>
        <p:nvSpPr>
          <p:cNvPr id="7" name="Text 5"/>
          <p:cNvSpPr txBox="1"/>
          <p:nvPr/>
        </p:nvSpPr>
        <p:spPr>
          <a:xfrm>
            <a:off x="4572000" y="1874520"/>
            <a:ext cx="2926080" cy="457200"/>
          </a:xfrm>
          <a:prstGeom prst="rect">
            <a:avLst/>
          </a:prstGeom>
          <a:noFill/>
          <a:ln/>
        </p:spPr>
        <p:txBody>
          <a:bodyPr wrap="square" lIns="0" tIns="0" rIns="0" bIns="0" rtlCol="0" anchor="t"/>
          <a:lstStyle/>
          <a:p>
            <a:pPr indent="0" marL="0">
              <a:buNone/>
            </a:pPr>
            <a:r>
              <a:rPr lang="en-US" sz="2000" b="1" dirty="0">
                <a:solidFill>
                  <a:schemeClr val="accent1"/>
                </a:solidFill>
                <a:latin typeface="Arial" pitchFamily="34" charset="0"/>
                <a:ea typeface="Arial" pitchFamily="34" charset="-122"/>
                <a:cs typeface="Arial" pitchFamily="34" charset="-120"/>
              </a:rPr>
              <a:t>Days 31 to 60</a:t>
            </a:r>
            <a:endParaRPr lang="en-US" sz="2000" dirty="0"/>
          </a:p>
        </p:txBody>
      </p:sp>
      <p:sp>
        <p:nvSpPr>
          <p:cNvPr id="8" name="Text 6"/>
          <p:cNvSpPr txBox="1"/>
          <p:nvPr/>
        </p:nvSpPr>
        <p:spPr>
          <a:xfrm>
            <a:off x="4572000" y="2468880"/>
            <a:ext cx="2926080" cy="1371600"/>
          </a:xfrm>
          <a:prstGeom prst="rect">
            <a:avLst/>
          </a:prstGeom>
          <a:noFill/>
          <a:ln/>
        </p:spPr>
        <p:txBody>
          <a:bodyPr wrap="square" lIns="0" tIns="0" rIns="0" bIns="0" rtlCol="0" anchor="t"/>
          <a:lstStyle/>
          <a:p>
            <a:pPr indent="0" marL="0">
              <a:buNone/>
            </a:pPr>
            <a:r>
              <a:rPr lang="en-US" sz="1600" dirty="0">
                <a:solidFill>
                  <a:schemeClr val="tx1"/>
                </a:solidFill>
              </a:rPr>
              <a:t>Drivers logging, service alerts on. First replacement trucks quoted.</a:t>
            </a:r>
            <a:endParaRPr lang="en-US" sz="1600" dirty="0"/>
          </a:p>
        </p:txBody>
      </p:sp>
      <p:sp>
        <p:nvSpPr>
          <p:cNvPr id="9" name="Phase 3"/>
          <p:cNvSpPr/>
          <p:nvPr/>
        </p:nvSpPr>
        <p:spPr>
          <a:xfrm>
            <a:off x="8046720" y="1645920"/>
            <a:ext cx="3474720" cy="2377440"/>
          </a:xfrm>
          <a:prstGeom prst="roundRect">
            <a:avLst>
              <a:gd name="adj" fmla="val 3077"/>
            </a:avLst>
          </a:prstGeom>
          <a:solidFill>
            <a:schemeClr val="bg2"/>
          </a:solidFill>
          <a:ln/>
        </p:spPr>
      </p:sp>
      <p:sp>
        <p:nvSpPr>
          <p:cNvPr id="10" name="Text 8"/>
          <p:cNvSpPr txBox="1"/>
          <p:nvPr/>
        </p:nvSpPr>
        <p:spPr>
          <a:xfrm>
            <a:off x="8321040" y="1874520"/>
            <a:ext cx="2926080" cy="457200"/>
          </a:xfrm>
          <a:prstGeom prst="rect">
            <a:avLst/>
          </a:prstGeom>
          <a:noFill/>
          <a:ln/>
        </p:spPr>
        <p:txBody>
          <a:bodyPr wrap="square" lIns="0" tIns="0" rIns="0" bIns="0" rtlCol="0" anchor="t"/>
          <a:lstStyle/>
          <a:p>
            <a:pPr indent="0" marL="0">
              <a:buNone/>
            </a:pPr>
            <a:r>
              <a:rPr lang="en-US" sz="2000" b="1" dirty="0">
                <a:solidFill>
                  <a:schemeClr val="accent1"/>
                </a:solidFill>
                <a:latin typeface="Arial" pitchFamily="34" charset="0"/>
                <a:ea typeface="Arial" pitchFamily="34" charset="-122"/>
                <a:cs typeface="Arial" pitchFamily="34" charset="-120"/>
              </a:rPr>
              <a:t>Days 61 to 90</a:t>
            </a:r>
            <a:endParaRPr lang="en-US" sz="2000" dirty="0"/>
          </a:p>
        </p:txBody>
      </p:sp>
      <p:sp>
        <p:nvSpPr>
          <p:cNvPr id="11" name="Text 9"/>
          <p:cNvSpPr txBox="1"/>
          <p:nvPr/>
        </p:nvSpPr>
        <p:spPr>
          <a:xfrm>
            <a:off x="8321040" y="2468880"/>
            <a:ext cx="2926080" cy="1371600"/>
          </a:xfrm>
          <a:prstGeom prst="rect">
            <a:avLst/>
          </a:prstGeom>
          <a:noFill/>
          <a:ln/>
        </p:spPr>
        <p:txBody>
          <a:bodyPr wrap="square" lIns="0" tIns="0" rIns="0" bIns="0" rtlCol="0" anchor="t"/>
          <a:lstStyle/>
          <a:p>
            <a:pPr indent="0" marL="0">
              <a:buNone/>
            </a:pPr>
            <a:r>
              <a:rPr lang="en-US" sz="1600" dirty="0">
                <a:solidFill>
                  <a:schemeClr val="tx1"/>
                </a:solidFill>
              </a:rPr>
              <a:t>Count trucks won back, service visits, quotes, and new loans against where each dealer started.</a:t>
            </a:r>
            <a:endParaRPr lang="en-US" sz="1600" dirty="0"/>
          </a:p>
        </p:txBody>
      </p:sp>
      <p:sp>
        <p:nvSpPr>
          <p:cNvPr id="12" name="Gate"/>
          <p:cNvSpPr/>
          <p:nvPr/>
        </p:nvSpPr>
        <p:spPr>
          <a:xfrm>
            <a:off x="548640" y="4343400"/>
            <a:ext cx="11064240" cy="1005840"/>
          </a:xfrm>
          <a:prstGeom prst="roundRect">
            <a:avLst>
              <a:gd name="adj" fmla="val 7273"/>
            </a:avLst>
          </a:prstGeom>
          <a:solidFill>
            <a:schemeClr val="tx2"/>
          </a:solidFill>
          <a:ln/>
        </p:spPr>
      </p:sp>
      <p:sp>
        <p:nvSpPr>
          <p:cNvPr id="13" name="Text 11"/>
          <p:cNvSpPr txBox="1"/>
          <p:nvPr/>
        </p:nvSpPr>
        <p:spPr>
          <a:xfrm>
            <a:off x="868680" y="4572000"/>
            <a:ext cx="10424160" cy="548640"/>
          </a:xfrm>
          <a:prstGeom prst="rect">
            <a:avLst/>
          </a:prstGeom>
          <a:noFill/>
          <a:ln/>
        </p:spPr>
        <p:txBody>
          <a:bodyPr wrap="square" lIns="0" tIns="0" rIns="0" bIns="0" rtlCol="0" anchor="ctr"/>
          <a:lstStyle/>
          <a:p>
            <a:pPr indent="0" marL="0">
              <a:buNone/>
            </a:pPr>
            <a:r>
              <a:rPr lang="en-US" sz="1800" b="1" dirty="0">
                <a:solidFill>
                  <a:schemeClr val="bg1"/>
                </a:solidFill>
              </a:rPr>
              <a:t>Goal to scale up: pilot dealers win at least 35% of replacements, up from about 20% today.</a:t>
            </a:r>
            <a:endParaRPr lang="en-US" sz="1800" dirty="0"/>
          </a:p>
        </p:txBody>
      </p:sp>
      <p:sp>
        <p:nvSpPr>
          <p:cNvPr id="25" name="Slide Number Placeholder 0"/>
          <p:cNvSpPr>
            <a:spLocks noGrp="1"/>
          </p:cNvSpPr>
          <p:nvPr>
            <p:ph type="sldNum" sz="quarter" idx="4294967295"/>
          </p:nvPr>
        </p:nvSpPr>
        <p:spPr>
          <a:xfrm>
            <a:off x="1115568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Axle mark close axle"/>
          <p:cNvSpPr/>
          <p:nvPr/>
        </p:nvSpPr>
        <p:spPr>
          <a:xfrm>
            <a:off x="1051560" y="1188720"/>
            <a:ext cx="1280160" cy="91440"/>
          </a:xfrm>
          <a:prstGeom prst="rect">
            <a:avLst/>
          </a:prstGeom>
          <a:solidFill>
            <a:schemeClr val="bg1"/>
          </a:solidFill>
          <a:ln/>
        </p:spPr>
      </p:sp>
      <p:sp>
        <p:nvSpPr>
          <p:cNvPr id="3" name="Axle mark close wheel 1"/>
          <p:cNvSpPr/>
          <p:nvPr/>
        </p:nvSpPr>
        <p:spPr>
          <a:xfrm>
            <a:off x="731520" y="914400"/>
            <a:ext cx="640080" cy="640080"/>
          </a:xfrm>
          <a:prstGeom prst="ellipse">
            <a:avLst/>
          </a:prstGeom>
          <a:solidFill>
            <a:schemeClr val="accent1"/>
          </a:solidFill>
          <a:ln/>
        </p:spPr>
      </p:sp>
      <p:sp>
        <p:nvSpPr>
          <p:cNvPr id="4" name="Axle mark close wheel 2"/>
          <p:cNvSpPr/>
          <p:nvPr/>
        </p:nvSpPr>
        <p:spPr>
          <a:xfrm>
            <a:off x="2011680" y="914400"/>
            <a:ext cx="640080" cy="640080"/>
          </a:xfrm>
          <a:prstGeom prst="ellipse">
            <a:avLst/>
          </a:prstGeom>
          <a:solidFill>
            <a:schemeClr val="accent1"/>
          </a:solidFill>
          <a:ln/>
        </p:spPr>
      </p:sp>
      <p:sp>
        <p:nvSpPr>
          <p:cNvPr id="5" name="Text 0"/>
          <p:cNvSpPr/>
          <p:nvPr>
            <p:ph idx="100" type="title" hasCustomPrompt="1"/>
          </p:nvPr>
        </p:nvSpPr>
        <p:spPr>
          <a:xfrm>
            <a:off x="731520" y="1737360"/>
            <a:ext cx="10698480" cy="1828800"/>
          </a:xfrm>
          <a:prstGeom prst="rect">
            <a:avLst/>
          </a:prstGeom>
          <a:noFill/>
          <a:ln/>
        </p:spPr>
        <p:txBody>
          <a:bodyPr wrap="square" lIns="0" tIns="0" rIns="0" bIns="0" rtlCol="0" anchor="b"/>
          <a:lstStyle/>
          <a:p>
            <a:pPr algn="l" indent="0" marL="0">
              <a:buNone/>
            </a:pPr>
            <a:r>
              <a:rPr lang="en-US" sz="9600" b="1" dirty="0">
                <a:solidFill>
                  <a:schemeClr val="bg1"/>
                </a:solidFill>
              </a:rPr>
              <a:t>Tandem</a:t>
            </a:r>
            <a:endParaRPr lang="en-US" sz="9600" dirty="0"/>
          </a:p>
        </p:txBody>
      </p:sp>
      <p:sp>
        <p:nvSpPr>
          <p:cNvPr id="6" name="Text 0"/>
          <p:cNvSpPr/>
          <p:nvPr>
            <p:ph idx="101" type="body" hasCustomPrompt="1"/>
          </p:nvPr>
        </p:nvSpPr>
        <p:spPr>
          <a:xfrm>
            <a:off x="731520" y="3703320"/>
            <a:ext cx="9601200" cy="914400"/>
          </a:xfrm>
          <a:prstGeom prst="rect">
            <a:avLst/>
          </a:prstGeom>
          <a:noFill/>
          <a:ln/>
        </p:spPr>
        <p:txBody>
          <a:bodyPr wrap="square" lIns="0" tIns="0" rIns="0" bIns="0" rtlCol="0" anchor="t"/>
          <a:lstStyle/>
          <a:p>
            <a:pPr indent="0" marL="0">
              <a:buNone/>
            </a:pPr>
            <a:r>
              <a:rPr lang="en-US" sz="2000" b="1" dirty="0">
                <a:solidFill>
                  <a:schemeClr val="accent1"/>
                </a:solidFill>
              </a:rPr>
              <a:t>Pull together. </a:t>
            </a:r>
            <a:pPr indent="0" marL="0">
              <a:buNone/>
            </a:pPr>
            <a:r>
              <a:rPr lang="en-US" sz="2000" dirty="0">
                <a:solidFill>
                  <a:schemeClr val="bg2"/>
                </a:solidFill>
              </a:rPr>
              <a:t>The ask: sponsor a 90-day Tandem pilot with 5 dealers and 40 fleets, and start the Tandem Index on day one</a:t>
            </a:r>
            <a:endParaRPr lang="en-US" sz="2000" dirty="0"/>
          </a:p>
        </p:txBody>
      </p:sp>
      <p:sp>
        <p:nvSpPr>
          <p:cNvPr id="7" name="Text 5"/>
          <p:cNvSpPr txBox="1"/>
          <p:nvPr/>
        </p:nvSpPr>
        <p:spPr>
          <a:xfrm>
            <a:off x="731520" y="5852160"/>
            <a:ext cx="7315200" cy="365760"/>
          </a:xfrm>
          <a:prstGeom prst="rect">
            <a:avLst/>
          </a:prstGeom>
          <a:noFill/>
          <a:ln/>
        </p:spPr>
        <p:txBody>
          <a:bodyPr wrap="square" lIns="0" tIns="0" rIns="0" bIns="0" rtlCol="0" anchor="t"/>
          <a:lstStyle/>
          <a:p>
            <a:pPr indent="0" marL="0">
              <a:buNone/>
            </a:pPr>
            <a:r>
              <a:rPr lang="en-US" sz="1200" dirty="0">
                <a:solidFill>
                  <a:schemeClr val="accent5"/>
                </a:solidFill>
              </a:rPr>
              <a:t>Try the demo: four connected screens and five guided tours</a:t>
            </a:r>
            <a:endParaRPr lang="en-US" sz="1200" dirty="0"/>
          </a:p>
        </p:txBody>
      </p:sp>
    </p:spTree>
  </p:cSld>
  <p:clrMapOvr>
    <a:masterClrMapping/>
  </p:clrMapOvr>
</p:sld>
</file>

<file path=ppt/theme/theme1.xml><?xml version="1.0" encoding="utf-8"?>
<a:theme xmlns:a="http://schemas.openxmlformats.org/drawingml/2006/main" name="Tandem">
  <a:themeElements>
    <a:clrScheme name="Tandem">
      <a:dk1>
        <a:srgbClr val="15201D"/>
      </a:dk1>
      <a:lt1>
        <a:srgbClr val="FFFFFF"/>
      </a:lt1>
      <a:dk2>
        <a:srgbClr val="0F1514"/>
      </a:dk2>
      <a:lt2>
        <a:srgbClr val="EDF0EF"/>
      </a:lt2>
      <a:accent1>
        <a:srgbClr val="DD5B26"/>
      </a:accent1>
      <a:accent2>
        <a:srgbClr val="1D8556"/>
      </a:accent2>
      <a:accent3>
        <a:srgbClr val="BE342D"/>
      </a:accent3>
      <a:accent4>
        <a:srgbClr val="33485E"/>
      </a:accent4>
      <a:accent5>
        <a:srgbClr val="5B6A66"/>
      </a:accent5>
      <a:accent6>
        <a:srgbClr val="0E6E5E"/>
      </a:accent6>
      <a:hlink>
        <a:srgbClr val="DD5B26"/>
      </a:hlink>
      <a:folHlink>
        <a:srgbClr val="8D96A0"/>
      </a:folHlink>
    </a:clrScheme>
    <a:fontScheme name="Tandem">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Tandem pitch deck</dc:title>
  <dc:subject>PptxGenJS Presentation</dc:subject>
  <dc:creator>Zack Almaguer</dc:creator>
  <cp:lastModifiedBy>Zack Almaguer</cp:lastModifiedBy>
  <cp:revision>1</cp:revision>
  <dcterms:created xsi:type="dcterms:W3CDTF">2026-10-29T06:14:56Z</dcterms:created>
  <dcterms:modified xsi:type="dcterms:W3CDTF">2026-10-29T06:14:56Z</dcterms:modified>
</cp:coreProperties>
</file>